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theme/themeOverride12.xml" ContentType="application/vnd.openxmlformats-officedocument.themeOverr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rawings/drawing2.xml" ContentType="application/vnd.openxmlformats-officedocument.drawingml.chartshapes+xml"/>
  <Override PartName="/ppt/theme/themeOverride5.xml" ContentType="application/vnd.openxmlformats-officedocument.themeOverride+xml"/>
  <Override PartName="/ppt/charts/chart28.xml" ContentType="application/vnd.openxmlformats-officedocument.drawingml.char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theme/themeOverride15.xml" ContentType="application/vnd.openxmlformats-officedocument.themeOverr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rawings/drawing5.xml" ContentType="application/vnd.openxmlformats-officedocument.drawingml.chartshapes+xml"/>
  <Override PartName="/ppt/notesSlides/notesSlide5.xml" ContentType="application/vnd.openxmlformats-officedocument.presentationml.notesSlide+xml"/>
  <Override PartName="/ppt/theme/themeOverride13.xml" ContentType="application/vnd.openxmlformats-officedocument.themeOverr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drawings/drawing3.xml" ContentType="application/vnd.openxmlformats-officedocument.drawingml.chartshapes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8.xml" ContentType="application/vnd.openxmlformats-officedocument.themeOverride+xml"/>
  <Override PartName="/ppt/theme/themeOverride11.xml" ContentType="application/vnd.openxmlformats-officedocument.themeOverride+xml"/>
  <Override PartName="/ppt/charts/chart2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theme/themeOverride6.xml" ContentType="application/vnd.openxmlformats-officedocument.themeOverride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emf" ContentType="image/x-emf"/>
  <Override PartName="/ppt/theme/themeOverride4.xml" ContentType="application/vnd.openxmlformats-officedocument.themeOverride+xml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Override2.xml" ContentType="application/vnd.openxmlformats-officedocument.themeOverride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Default Extension="vml" ContentType="application/vnd.openxmlformats-officedocument.vmlDrawing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theme/themeOverride16.xml" ContentType="application/vnd.openxmlformats-officedocument.themeOverr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theme/themeOverride9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14.xml" ContentType="application/vnd.openxmlformats-officedocument.themeOverr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Override7.xml" ContentType="application/vnd.openxmlformats-officedocument.themeOverr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theme/themeOverride10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theme/themeOverride3.xml" ContentType="application/vnd.openxmlformats-officedocument.themeOverride+xml"/>
  <Default Extension="xls" ContentType="application/vnd.ms-excel"/>
  <Override PartName="/ppt/charts/chart26.xml" ContentType="application/vnd.openxmlformats-officedocument.drawingml.chart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charts/chart15.xml" ContentType="application/vnd.openxmlformats-officedocument.drawingml.char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  <p:sldMasterId id="2147483648" r:id="rId2"/>
  </p:sldMasterIdLst>
  <p:notesMasterIdLst>
    <p:notesMasterId r:id="rId27"/>
  </p:notesMasterIdLst>
  <p:handoutMasterIdLst>
    <p:handoutMasterId r:id="rId28"/>
  </p:handoutMasterIdLst>
  <p:sldIdLst>
    <p:sldId id="300" r:id="rId3"/>
    <p:sldId id="305" r:id="rId4"/>
    <p:sldId id="312" r:id="rId5"/>
    <p:sldId id="315" r:id="rId6"/>
    <p:sldId id="313" r:id="rId7"/>
    <p:sldId id="274" r:id="rId8"/>
    <p:sldId id="310" r:id="rId9"/>
    <p:sldId id="279" r:id="rId10"/>
    <p:sldId id="280" r:id="rId11"/>
    <p:sldId id="281" r:id="rId12"/>
    <p:sldId id="282" r:id="rId13"/>
    <p:sldId id="298" r:id="rId14"/>
    <p:sldId id="286" r:id="rId15"/>
    <p:sldId id="288" r:id="rId16"/>
    <p:sldId id="289" r:id="rId17"/>
    <p:sldId id="290" r:id="rId18"/>
    <p:sldId id="308" r:id="rId19"/>
    <p:sldId id="309" r:id="rId20"/>
    <p:sldId id="294" r:id="rId21"/>
    <p:sldId id="295" r:id="rId22"/>
    <p:sldId id="296" r:id="rId23"/>
    <p:sldId id="306" r:id="rId24"/>
    <p:sldId id="307" r:id="rId25"/>
    <p:sldId id="316" r:id="rId26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F6F9"/>
    <a:srgbClr val="193D69"/>
    <a:srgbClr val="E8F4F8"/>
    <a:srgbClr val="FEF6F0"/>
    <a:srgbClr val="B80000"/>
    <a:srgbClr val="587576"/>
    <a:srgbClr val="FFFF8B"/>
    <a:srgbClr val="FFFF7D"/>
    <a:srgbClr val="FFFF97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4853" autoAdjust="0"/>
    <p:restoredTop sz="94671" autoAdjust="0"/>
  </p:normalViewPr>
  <p:slideViewPr>
    <p:cSldViewPr>
      <p:cViewPr>
        <p:scale>
          <a:sx n="70" d="100"/>
          <a:sy n="70" d="100"/>
        </p:scale>
        <p:origin x="-54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dor\Escritorio\gini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F:\deuda%20e%20inversion%2004-07-11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deuda%20e%20inversion%2004-07-11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dor\Escritorio\db.xlsx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Documents%20and%20Settings\Administrador\Escritorio\db.xlsx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rlaguna\Mis%20documentos\01%20CCD\Presentaciones\09%20Comex\Alvaro\nuevo%20Final.xls" TargetMode="External"/><Relationship Id="rId1" Type="http://schemas.openxmlformats.org/officeDocument/2006/relationships/themeOverride" Target="../theme/themeOverride3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rlaguna\Mis%20documentos\01%20CCD\Presentaciones\09%20Comex\Alvaro\nuevo%20Final.xls" TargetMode="External"/><Relationship Id="rId1" Type="http://schemas.openxmlformats.org/officeDocument/2006/relationships/themeOverride" Target="../theme/themeOverride4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rlaguna\Mis%20documentos\01%20CCD\Presentaciones\09%20Comex\Alvaro\nuevo(1).xls" TargetMode="External"/><Relationship Id="rId1" Type="http://schemas.openxmlformats.org/officeDocument/2006/relationships/themeOverride" Target="../theme/themeOverride5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rlaguna\Mis%20documentos\01%20CCD\Presentaciones\09%20Comex\Alvaro\nuevo(1).xls" TargetMode="External"/><Relationship Id="rId1" Type="http://schemas.openxmlformats.org/officeDocument/2006/relationships/themeOverride" Target="../theme/themeOverride6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rlaguna\Mis%20documentos\01%20CCD\Presentaciones\09%20Comex\Alvaro\nuevo(1).xls" TargetMode="External"/><Relationship Id="rId1" Type="http://schemas.openxmlformats.org/officeDocument/2006/relationships/themeOverride" Target="../theme/themeOverride7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rlaguna\Mis%20documentos\01%20CCD\Presentaciones\09%20Comex\Alvaro\comex2.xls" TargetMode="External"/><Relationship Id="rId1" Type="http://schemas.openxmlformats.org/officeDocument/2006/relationships/themeOverride" Target="../theme/themeOverride8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dor\Escritorio\gini.xlsx" TargetMode="Externa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rlaguna\Mis%20documentos\01%20CCD\Presentaciones\09%20Comex\Alvaro\comex2.xls" TargetMode="External"/><Relationship Id="rId1" Type="http://schemas.openxmlformats.org/officeDocument/2006/relationships/themeOverride" Target="../theme/themeOverride9.xm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rlaguna\Mis%20documentos\01%20CCD\Presentaciones\09%20Comex\Alvaro\nuevo%20Final.xls" TargetMode="External"/><Relationship Id="rId1" Type="http://schemas.openxmlformats.org/officeDocument/2006/relationships/themeOverride" Target="../theme/themeOverride10.xm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http://estadisticas.bcrp.gob.pe/Variablesfame/xml/BCRP157168201116520-datos.xls" TargetMode="Externa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http://estadisticas.bcrp.gob.pe/Variablesfame/xml/BCRP157168201116520-datos.xls" TargetMode="External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rlaguna\Mis%20documentos\01%20CCD\Presentaciones\09%20Comex\Alvaro\comex2.xls" TargetMode="External"/><Relationship Id="rId1" Type="http://schemas.openxmlformats.org/officeDocument/2006/relationships/themeOverride" Target="../theme/themeOverride11.xml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rlaguna\Mis%20documentos\01%20CCD\Presentaciones\09%20Comex\Alvaro\comex2.xls" TargetMode="External"/><Relationship Id="rId1" Type="http://schemas.openxmlformats.org/officeDocument/2006/relationships/themeOverride" Target="../theme/themeOverride12.xml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rlaguna\Mis%20documentos\01%20CCD\Presentaciones\09%20Comex\Alvaro\comex2.xls" TargetMode="External"/><Relationship Id="rId1" Type="http://schemas.openxmlformats.org/officeDocument/2006/relationships/themeOverride" Target="../theme/themeOverride13.xml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Administrador\Datos%20de%20programa\Microsoft\Excel\comex%20(version%201).xls" TargetMode="External"/><Relationship Id="rId1" Type="http://schemas.openxmlformats.org/officeDocument/2006/relationships/themeOverride" Target="../theme/themeOverride14.xml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rlaguna\Mis%20documentos\01%20CCD\Presentaciones\09%20Comex\Alvaro\comex2.xls" TargetMode="External"/><Relationship Id="rId1" Type="http://schemas.openxmlformats.org/officeDocument/2006/relationships/themeOverride" Target="../theme/themeOverride15.xm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dor\Escritorio\db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Administrador\Escritorio\exportaconsulta%201%20.xlsx" TargetMode="External"/></Relationships>
</file>

<file path=ppt/charts/_rels/chart30.xml.rels><?xml version="1.0" encoding="UTF-8" standalone="yes"?>
<Relationships xmlns="http://schemas.openxmlformats.org/package/2006/relationships"><Relationship Id="rId2" Type="http://schemas.openxmlformats.org/officeDocument/2006/relationships/oleObject" Target="file:///F:\PBI%20per%20capita%2004-07-11.xlsx" TargetMode="External"/><Relationship Id="rId1" Type="http://schemas.openxmlformats.org/officeDocument/2006/relationships/themeOverride" Target="../theme/themeOverride16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dor\Escritorio\exportaconsulta%201%20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uan%20Pablo\Documents\crecimiento%20acumulado.xlsx" TargetMode="External"/><Relationship Id="rId1" Type="http://schemas.openxmlformats.org/officeDocument/2006/relationships/themeOverride" Target="../theme/themeOverride1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F:\PBI%20per%20capita%2004-07-11.xlsx" TargetMode="External"/><Relationship Id="rId1" Type="http://schemas.openxmlformats.org/officeDocument/2006/relationships/themeOverride" Target="../theme/themeOverride2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F:\inflaci&#243;n%20promedio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F:\deuda%20e%20inversion%2004-07-11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F:\deuda%20e%20inversion%2004-07-1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PE"/>
  <c:chart>
    <c:plotArea>
      <c:layout>
        <c:manualLayout>
          <c:layoutTarget val="inner"/>
          <c:xMode val="edge"/>
          <c:yMode val="edge"/>
          <c:x val="0.11265507436570429"/>
          <c:y val="3.1034296813527276E-2"/>
          <c:w val="0.80285651793525759"/>
          <c:h val="0.5648740762750577"/>
        </c:manualLayout>
      </c:layout>
      <c:lineChart>
        <c:grouping val="standard"/>
        <c:ser>
          <c:idx val="1"/>
          <c:order val="1"/>
          <c:tx>
            <c:strRef>
              <c:f>Hoja1!$F$2</c:f>
              <c:strCache>
                <c:ptCount val="1"/>
                <c:pt idx="0">
                  <c:v>PBI per cápita a precios constantes</c:v>
                </c:pt>
              </c:strCache>
            </c:strRef>
          </c:tx>
          <c:spPr>
            <a:ln>
              <a:solidFill>
                <a:srgbClr val="B80000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5.5555555555555504E-2"/>
                  <c:y val="-5.5555555555555504E-2"/>
                </c:manualLayout>
              </c:layout>
              <c:numFmt formatCode="#,##0" sourceLinked="0"/>
              <c:spPr/>
              <c:txPr>
                <a:bodyPr/>
                <a:lstStyle/>
                <a:p>
                  <a:pPr>
                    <a:defRPr b="1"/>
                  </a:pPr>
                  <a:endParaRPr lang="es-PE"/>
                </a:p>
              </c:txPr>
              <c:showVal val="1"/>
            </c:dLbl>
            <c:dLbl>
              <c:idx val="5"/>
              <c:layout>
                <c:manualLayout>
                  <c:x val="-6.3888888888889009E-2"/>
                  <c:y val="4.629629629629637E-2"/>
                </c:manualLayout>
              </c:layout>
              <c:numFmt formatCode="#,##0" sourceLinked="0"/>
              <c:spPr/>
              <c:txPr>
                <a:bodyPr/>
                <a:lstStyle/>
                <a:p>
                  <a:pPr>
                    <a:defRPr b="1"/>
                  </a:pPr>
                  <a:endParaRPr lang="es-PE"/>
                </a:p>
              </c:txPr>
              <c:showVal val="1"/>
            </c:dLbl>
            <c:delete val="1"/>
          </c:dLbls>
          <c:cat>
            <c:strRef>
              <c:f>Hoja1!$A$3:$A$8</c:f>
              <c:strCache>
                <c:ptCount val="6"/>
                <c:pt idx="0">
                  <c:v> 2004</c:v>
                </c:pt>
                <c:pt idx="1">
                  <c:v> 2005</c:v>
                </c:pt>
                <c:pt idx="2">
                  <c:v> 2006</c:v>
                </c:pt>
                <c:pt idx="3">
                  <c:v> 2007</c:v>
                </c:pt>
                <c:pt idx="4">
                  <c:v> 2008</c:v>
                </c:pt>
                <c:pt idx="5">
                  <c:v> 2009</c:v>
                </c:pt>
              </c:strCache>
            </c:strRef>
          </c:cat>
          <c:val>
            <c:numRef>
              <c:f>Hoja1!$F$3:$F$8</c:f>
              <c:numCache>
                <c:formatCode>0</c:formatCode>
                <c:ptCount val="6"/>
                <c:pt idx="0">
                  <c:v>5191.1140000000014</c:v>
                </c:pt>
                <c:pt idx="1">
                  <c:v>5460.8910000000014</c:v>
                </c:pt>
                <c:pt idx="2">
                  <c:v>5793.9579999999996</c:v>
                </c:pt>
                <c:pt idx="3">
                  <c:v>6180.09</c:v>
                </c:pt>
                <c:pt idx="4">
                  <c:v>6682.5910000000003</c:v>
                </c:pt>
                <c:pt idx="5">
                  <c:v>6637.3410000000003</c:v>
                </c:pt>
              </c:numCache>
            </c:numRef>
          </c:val>
          <c:smooth val="1"/>
        </c:ser>
        <c:marker val="1"/>
        <c:axId val="79870208"/>
        <c:axId val="80067584"/>
      </c:lineChart>
      <c:lineChart>
        <c:grouping val="standard"/>
        <c:ser>
          <c:idx val="0"/>
          <c:order val="0"/>
          <c:tx>
            <c:strRef>
              <c:f>Hoja1!$C$2</c:f>
              <c:strCache>
                <c:ptCount val="1"/>
                <c:pt idx="0">
                  <c:v>Pobreza</c:v>
                </c:pt>
              </c:strCache>
            </c:strRef>
          </c:tx>
          <c:spPr>
            <a:ln>
              <a:solidFill>
                <a:schemeClr val="accent5">
                  <a:lumMod val="75000"/>
                </a:schemeClr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5.5555555555555476E-2"/>
                  <c:y val="4.1666666666666685E-2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es-PE"/>
                </a:p>
              </c:txPr>
              <c:showVal val="1"/>
            </c:dLbl>
            <c:dLbl>
              <c:idx val="5"/>
              <c:layout>
                <c:manualLayout>
                  <c:x val="-4.7222440944881941E-2"/>
                  <c:y val="-3.4765842948876712E-2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es-PE"/>
                </a:p>
              </c:txPr>
              <c:showVal val="1"/>
            </c:dLbl>
            <c:delete val="1"/>
          </c:dLbls>
          <c:val>
            <c:numRef>
              <c:f>Hoja1!$C$3:$C$8</c:f>
              <c:numCache>
                <c:formatCode>General</c:formatCode>
                <c:ptCount val="6"/>
                <c:pt idx="0">
                  <c:v>48.6</c:v>
                </c:pt>
                <c:pt idx="1">
                  <c:v>48.7</c:v>
                </c:pt>
                <c:pt idx="2">
                  <c:v>44.5</c:v>
                </c:pt>
                <c:pt idx="3">
                  <c:v>39.300000000000004</c:v>
                </c:pt>
                <c:pt idx="4">
                  <c:v>36.200000000000003</c:v>
                </c:pt>
                <c:pt idx="5">
                  <c:v>34.800000000000004</c:v>
                </c:pt>
              </c:numCache>
            </c:numRef>
          </c:val>
          <c:smooth val="1"/>
        </c:ser>
        <c:marker val="1"/>
        <c:axId val="76032256"/>
        <c:axId val="76030720"/>
      </c:lineChart>
      <c:catAx>
        <c:axId val="79870208"/>
        <c:scaling>
          <c:orientation val="minMax"/>
        </c:scaling>
        <c:delete val="1"/>
        <c:axPos val="b"/>
        <c:tickLblPos val="none"/>
        <c:crossAx val="80067584"/>
        <c:crosses val="autoZero"/>
        <c:auto val="1"/>
        <c:lblAlgn val="ctr"/>
        <c:lblOffset val="100"/>
      </c:catAx>
      <c:valAx>
        <c:axId val="80067584"/>
        <c:scaling>
          <c:orientation val="minMax"/>
          <c:min val="4500"/>
        </c:scaling>
        <c:axPos val="l"/>
        <c:numFmt formatCode="#,##0" sourceLinked="0"/>
        <c:tickLblPos val="nextTo"/>
        <c:crossAx val="79870208"/>
        <c:crosses val="autoZero"/>
        <c:crossBetween val="between"/>
      </c:valAx>
      <c:valAx>
        <c:axId val="76030720"/>
        <c:scaling>
          <c:orientation val="minMax"/>
          <c:min val="28"/>
        </c:scaling>
        <c:axPos val="r"/>
        <c:numFmt formatCode="General" sourceLinked="1"/>
        <c:tickLblPos val="nextTo"/>
        <c:crossAx val="76032256"/>
        <c:crosses val="max"/>
        <c:crossBetween val="between"/>
      </c:valAx>
      <c:catAx>
        <c:axId val="76032256"/>
        <c:scaling>
          <c:orientation val="minMax"/>
        </c:scaling>
        <c:delete val="1"/>
        <c:axPos val="b"/>
        <c:tickLblPos val="none"/>
        <c:crossAx val="76030720"/>
        <c:crosses val="autoZero"/>
        <c:auto val="1"/>
        <c:lblAlgn val="ctr"/>
        <c:lblOffset val="100"/>
      </c:catAx>
      <c:spPr>
        <a:noFill/>
        <a:ln>
          <a:noFill/>
        </a:ln>
      </c:spPr>
    </c:plotArea>
    <c:legend>
      <c:legendPos val="b"/>
      <c:layout>
        <c:manualLayout>
          <c:xMode val="edge"/>
          <c:yMode val="edge"/>
          <c:x val="0.12956649168853893"/>
          <c:y val="0.75378640563011445"/>
          <c:w val="0.74086679790026189"/>
          <c:h val="5.0546228891199918E-2"/>
        </c:manualLayout>
      </c:layout>
      <c:txPr>
        <a:bodyPr/>
        <a:lstStyle/>
        <a:p>
          <a:pPr>
            <a:defRPr sz="1050" b="1"/>
          </a:pPr>
          <a:endParaRPr lang="es-PE"/>
        </a:p>
      </c:txPr>
    </c:legend>
    <c:plotVisOnly val="1"/>
  </c:chart>
  <c:spPr>
    <a:noFill/>
    <a:ln>
      <a:noFill/>
    </a:ln>
  </c:sp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PE"/>
  <c:chart>
    <c:plotArea>
      <c:layout/>
      <c:barChart>
        <c:barDir val="bar"/>
        <c:grouping val="clustered"/>
        <c:ser>
          <c:idx val="0"/>
          <c:order val="0"/>
          <c:spPr>
            <a:solidFill>
              <a:schemeClr val="bg1">
                <a:lumMod val="75000"/>
              </a:schemeClr>
            </a:soli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dPt>
            <c:idx val="5"/>
            <c:spPr>
              <a:solidFill>
                <a:srgbClr val="FF000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Lbls>
            <c:dLbl>
              <c:idx val="5"/>
              <c:layout>
                <c:manualLayout>
                  <c:x val="-8.6110454943132145E-2"/>
                  <c:y val="-4.6296296296296433E-3"/>
                </c:manualLayout>
              </c:layout>
              <c:spPr/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es-PE"/>
                </a:p>
              </c:txPr>
              <c:showVal val="1"/>
            </c:dLbl>
            <c:txPr>
              <a:bodyPr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es-PE"/>
              </a:p>
            </c:txPr>
            <c:showVal val="1"/>
          </c:dLbls>
          <c:cat>
            <c:strRef>
              <c:f>dp!$A$18:$A$23</c:f>
              <c:strCache>
                <c:ptCount val="6"/>
                <c:pt idx="0">
                  <c:v>Venezuela</c:v>
                </c:pt>
                <c:pt idx="1">
                  <c:v>México</c:v>
                </c:pt>
                <c:pt idx="2">
                  <c:v>Chile</c:v>
                </c:pt>
                <c:pt idx="3">
                  <c:v>Colombia</c:v>
                </c:pt>
                <c:pt idx="4">
                  <c:v>Brasil</c:v>
                </c:pt>
                <c:pt idx="5">
                  <c:v>Perú</c:v>
                </c:pt>
              </c:strCache>
            </c:strRef>
          </c:cat>
          <c:val>
            <c:numRef>
              <c:f>dp!$B$18:$B$23</c:f>
              <c:numCache>
                <c:formatCode>0.0</c:formatCode>
                <c:ptCount val="6"/>
                <c:pt idx="0">
                  <c:v>4.9700000000000104</c:v>
                </c:pt>
                <c:pt idx="1">
                  <c:v>2.8809999999999998</c:v>
                </c:pt>
                <c:pt idx="2">
                  <c:v>1.5469999999999977</c:v>
                </c:pt>
                <c:pt idx="3">
                  <c:v>-2.0329999999999937</c:v>
                </c:pt>
                <c:pt idx="4">
                  <c:v>-3.0829999999999984</c:v>
                </c:pt>
                <c:pt idx="5">
                  <c:v>-14.227372157657868</c:v>
                </c:pt>
              </c:numCache>
            </c:numRef>
          </c:val>
        </c:ser>
        <c:axId val="79287040"/>
        <c:axId val="79288576"/>
      </c:barChart>
      <c:catAx>
        <c:axId val="79287040"/>
        <c:scaling>
          <c:orientation val="minMax"/>
        </c:scaling>
        <c:axPos val="l"/>
        <c:tickLblPos val="low"/>
        <c:txPr>
          <a:bodyPr/>
          <a:lstStyle/>
          <a:p>
            <a:pPr>
              <a:defRPr sz="900" b="1"/>
            </a:pPr>
            <a:endParaRPr lang="es-PE"/>
          </a:p>
        </c:txPr>
        <c:crossAx val="79288576"/>
        <c:crosses val="autoZero"/>
        <c:auto val="1"/>
        <c:lblAlgn val="ctr"/>
        <c:lblOffset val="100"/>
      </c:catAx>
      <c:valAx>
        <c:axId val="79288576"/>
        <c:scaling>
          <c:orientation val="minMax"/>
          <c:max val="7"/>
          <c:min val="-15"/>
        </c:scaling>
        <c:axPos val="b"/>
        <c:numFmt formatCode="0.0" sourceLinked="1"/>
        <c:tickLblPos val="nextTo"/>
        <c:crossAx val="79287040"/>
        <c:crosses val="autoZero"/>
        <c:crossBetween val="between"/>
        <c:majorUnit val="3"/>
      </c:valAx>
      <c:spPr>
        <a:noFill/>
        <a:ln>
          <a:noFill/>
        </a:ln>
      </c:spPr>
    </c:plotArea>
    <c:plotVisOnly val="1"/>
  </c:chart>
  <c:spPr>
    <a:noFill/>
    <a:ln>
      <a:noFill/>
    </a:ln>
  </c:spPr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PE"/>
  <c:chart>
    <c:plotArea>
      <c:layout>
        <c:manualLayout>
          <c:layoutTarget val="inner"/>
          <c:xMode val="edge"/>
          <c:yMode val="edge"/>
          <c:x val="0.11279188469040781"/>
          <c:y val="5.4615192329057448E-2"/>
          <c:w val="0.85829511657174873"/>
          <c:h val="0.76408151619517284"/>
        </c:manualLayout>
      </c:layout>
      <c:barChart>
        <c:barDir val="col"/>
        <c:grouping val="clustered"/>
        <c:ser>
          <c:idx val="0"/>
          <c:order val="0"/>
          <c:tx>
            <c:strRef>
              <c:f>dp!$B$4</c:f>
              <c:strCache>
                <c:ptCount val="1"/>
                <c:pt idx="0">
                  <c:v>2005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dPt>
            <c:idx val="3"/>
            <c:spPr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4"/>
            <c:spPr>
              <a:solidFill>
                <a:schemeClr val="bg1">
                  <a:lumMod val="65000"/>
                </a:schemeClr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Lbls>
            <c:dLbl>
              <c:idx val="1"/>
              <c:layout>
                <c:manualLayout>
                  <c:x val="-8.3333333333333367E-3"/>
                  <c:y val="1.8518518518518556E-2"/>
                </c:manualLayout>
              </c:layout>
              <c:showVal val="1"/>
            </c:dLbl>
            <c:dLbl>
              <c:idx val="2"/>
              <c:layout>
                <c:manualLayout>
                  <c:x val="-5.6689967052841253E-3"/>
                  <c:y val="2.7977660601813596E-3"/>
                </c:manualLayout>
              </c:layout>
              <c:showVal val="1"/>
            </c:dLbl>
            <c:dLbl>
              <c:idx val="3"/>
              <c:layout>
                <c:manualLayout>
                  <c:x val="-8.3333181559061709E-3"/>
                  <c:y val="1.4482632271627939E-2"/>
                </c:manualLayout>
              </c:layout>
              <c:showVal val="1"/>
            </c:dLbl>
            <c:dLbl>
              <c:idx val="4"/>
              <c:layout>
                <c:manualLayout>
                  <c:x val="-1.4456499368922581E-2"/>
                  <c:y val="1.388894823652074E-2"/>
                </c:manualLayout>
              </c:layout>
              <c:showVal val="1"/>
            </c:dLbl>
            <c:dLbl>
              <c:idx val="5"/>
              <c:layout>
                <c:manualLayout>
                  <c:x val="-5.5555555555556555E-3"/>
                  <c:y val="1.388888888888893E-2"/>
                </c:manualLayout>
              </c:layout>
              <c:showVal val="1"/>
            </c:dLbl>
            <c:dLbl>
              <c:idx val="6"/>
              <c:layout>
                <c:manualLayout>
                  <c:x val="1.0185067526416083E-16"/>
                  <c:y val="1.3888888888888843E-2"/>
                </c:manualLayout>
              </c:layout>
              <c:showVal val="1"/>
            </c:dLbl>
            <c:txPr>
              <a:bodyPr/>
              <a:lstStyle/>
              <a:p>
                <a:pPr>
                  <a:defRPr sz="800"/>
                </a:pPr>
                <a:endParaRPr lang="es-PE"/>
              </a:p>
            </c:txPr>
            <c:showVal val="1"/>
          </c:dLbls>
          <c:cat>
            <c:strRef>
              <c:f>dp!$A$5:$A$10</c:f>
              <c:strCache>
                <c:ptCount val="6"/>
                <c:pt idx="0">
                  <c:v>Brasil</c:v>
                </c:pt>
                <c:pt idx="1">
                  <c:v>México</c:v>
                </c:pt>
                <c:pt idx="2">
                  <c:v>Colombia</c:v>
                </c:pt>
                <c:pt idx="3">
                  <c:v>Perú</c:v>
                </c:pt>
                <c:pt idx="4">
                  <c:v>Venezuela</c:v>
                </c:pt>
                <c:pt idx="5">
                  <c:v>Chile</c:v>
                </c:pt>
              </c:strCache>
            </c:strRef>
          </c:cat>
          <c:val>
            <c:numRef>
              <c:f>dp!$B$5:$B$10</c:f>
              <c:numCache>
                <c:formatCode>0.0</c:formatCode>
                <c:ptCount val="6"/>
                <c:pt idx="0">
                  <c:v>69.147999999999996</c:v>
                </c:pt>
                <c:pt idx="1">
                  <c:v>39.836000000000006</c:v>
                </c:pt>
                <c:pt idx="2">
                  <c:v>38.541000000000004</c:v>
                </c:pt>
                <c:pt idx="3">
                  <c:v>37.744230802408111</c:v>
                </c:pt>
                <c:pt idx="4">
                  <c:v>33.730000000000011</c:v>
                </c:pt>
                <c:pt idx="5">
                  <c:v>7.2839999999999998</c:v>
                </c:pt>
              </c:numCache>
            </c:numRef>
          </c:val>
        </c:ser>
        <c:ser>
          <c:idx val="1"/>
          <c:order val="1"/>
          <c:tx>
            <c:strRef>
              <c:f>dp!$C$4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dPt>
            <c:idx val="3"/>
            <c:spPr>
              <a:solidFill>
                <a:srgbClr val="FF000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Lbls>
            <c:dLbl>
              <c:idx val="0"/>
              <c:layout>
                <c:manualLayout>
                  <c:x val="1.1111111111111125E-2"/>
                  <c:y val="1.388888888888893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8.3333333333333367E-3"/>
                  <c:y val="1.3888524351122819E-2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2.8910722123771312E-3"/>
                  <c:y val="3.9856682590823323E-3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8.3333333333333367E-3"/>
                  <c:y val="1.8518518518518556E-2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2.7777777777777926E-3"/>
                  <c:y val="1.388888888888893E-2"/>
                </c:manualLayout>
              </c:layout>
              <c:dLblPos val="outEnd"/>
              <c:showVal val="1"/>
            </c:dLbl>
            <c:txPr>
              <a:bodyPr rot="0" vert="horz" anchor="ctr" anchorCtr="0"/>
              <a:lstStyle/>
              <a:p>
                <a:pPr>
                  <a:defRPr sz="800"/>
                </a:pPr>
                <a:endParaRPr lang="es-PE"/>
              </a:p>
            </c:txPr>
            <c:dLblPos val="outEnd"/>
            <c:showVal val="1"/>
          </c:dLbls>
          <c:cat>
            <c:strRef>
              <c:f>dp!$A$5:$A$10</c:f>
              <c:strCache>
                <c:ptCount val="6"/>
                <c:pt idx="0">
                  <c:v>Brasil</c:v>
                </c:pt>
                <c:pt idx="1">
                  <c:v>México</c:v>
                </c:pt>
                <c:pt idx="2">
                  <c:v>Colombia</c:v>
                </c:pt>
                <c:pt idx="3">
                  <c:v>Perú</c:v>
                </c:pt>
                <c:pt idx="4">
                  <c:v>Venezuela</c:v>
                </c:pt>
                <c:pt idx="5">
                  <c:v>Chile</c:v>
                </c:pt>
              </c:strCache>
            </c:strRef>
          </c:cat>
          <c:val>
            <c:numRef>
              <c:f>dp!$C$5:$C$10</c:f>
              <c:numCache>
                <c:formatCode>0.0</c:formatCode>
                <c:ptCount val="6"/>
                <c:pt idx="0">
                  <c:v>66.065000000000012</c:v>
                </c:pt>
                <c:pt idx="1">
                  <c:v>42.717000000000006</c:v>
                </c:pt>
                <c:pt idx="2">
                  <c:v>36.508000000000003</c:v>
                </c:pt>
                <c:pt idx="3">
                  <c:v>23.51685864475024</c:v>
                </c:pt>
                <c:pt idx="4">
                  <c:v>38.700000000000003</c:v>
                </c:pt>
                <c:pt idx="5">
                  <c:v>8.8310000000000013</c:v>
                </c:pt>
              </c:numCache>
            </c:numRef>
          </c:val>
        </c:ser>
        <c:axId val="79364096"/>
        <c:axId val="79365632"/>
      </c:barChart>
      <c:catAx>
        <c:axId val="79364096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es-PE"/>
          </a:p>
        </c:txPr>
        <c:crossAx val="79365632"/>
        <c:crosses val="autoZero"/>
        <c:auto val="1"/>
        <c:lblAlgn val="ctr"/>
        <c:lblOffset val="100"/>
      </c:catAx>
      <c:valAx>
        <c:axId val="79365632"/>
        <c:scaling>
          <c:orientation val="minMax"/>
        </c:scaling>
        <c:axPos val="l"/>
        <c:numFmt formatCode="0.0" sourceLinked="1"/>
        <c:tickLblPos val="nextTo"/>
        <c:crossAx val="79364096"/>
        <c:crosses val="autoZero"/>
        <c:crossBetween val="between"/>
      </c:valAx>
      <c:spPr>
        <a:noFill/>
        <a:ln>
          <a:noFill/>
        </a:ln>
      </c:spPr>
    </c:plotArea>
    <c:legend>
      <c:legendPos val="b"/>
      <c:layout>
        <c:manualLayout>
          <c:xMode val="edge"/>
          <c:yMode val="edge"/>
          <c:x val="0.39152594156204973"/>
          <c:y val="0.94201326115280049"/>
          <c:w val="0.21694788921449584"/>
          <c:h val="5.7986738847198974E-2"/>
        </c:manualLayout>
      </c:layout>
      <c:txPr>
        <a:bodyPr/>
        <a:lstStyle/>
        <a:p>
          <a:pPr>
            <a:defRPr b="1"/>
          </a:pPr>
          <a:endParaRPr lang="es-PE"/>
        </a:p>
      </c:txPr>
    </c:legend>
    <c:plotVisOnly val="1"/>
  </c:chart>
  <c:spPr>
    <a:noFill/>
    <a:ln>
      <a:noFill/>
    </a:ln>
  </c:sp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PE"/>
  <c:chart>
    <c:autoTitleDeleted val="1"/>
    <c:plotArea>
      <c:layout/>
      <c:barChart>
        <c:barDir val="col"/>
        <c:grouping val="clustered"/>
        <c:ser>
          <c:idx val="1"/>
          <c:order val="0"/>
          <c:cat>
            <c:strRef>
              <c:f>Hoja2!$A$4:$A$10</c:f>
              <c:strCache>
                <c:ptCount val="7"/>
                <c:pt idx="0">
                  <c:v>Venezuela</c:v>
                </c:pt>
                <c:pt idx="1">
                  <c:v>Brasil</c:v>
                </c:pt>
                <c:pt idx="2">
                  <c:v>Argentina</c:v>
                </c:pt>
                <c:pt idx="3">
                  <c:v>Chile</c:v>
                </c:pt>
                <c:pt idx="4">
                  <c:v>Colombia</c:v>
                </c:pt>
                <c:pt idx="5">
                  <c:v>Perú</c:v>
                </c:pt>
                <c:pt idx="6">
                  <c:v>México</c:v>
                </c:pt>
              </c:strCache>
            </c:strRef>
          </c:cat>
          <c:val>
            <c:numRef>
              <c:f>Hoja2!$C$4:$C$10</c:f>
            </c:numRef>
          </c:val>
        </c:ser>
        <c:ser>
          <c:idx val="2"/>
          <c:order val="1"/>
          <c:cat>
            <c:strRef>
              <c:f>Hoja2!$A$4:$A$10</c:f>
              <c:strCache>
                <c:ptCount val="7"/>
                <c:pt idx="0">
                  <c:v>Venezuela</c:v>
                </c:pt>
                <c:pt idx="1">
                  <c:v>Brasil</c:v>
                </c:pt>
                <c:pt idx="2">
                  <c:v>Argentina</c:v>
                </c:pt>
                <c:pt idx="3">
                  <c:v>Chile</c:v>
                </c:pt>
                <c:pt idx="4">
                  <c:v>Colombia</c:v>
                </c:pt>
                <c:pt idx="5">
                  <c:v>Perú</c:v>
                </c:pt>
                <c:pt idx="6">
                  <c:v>México</c:v>
                </c:pt>
              </c:strCache>
            </c:strRef>
          </c:cat>
          <c:val>
            <c:numRef>
              <c:f>Hoja2!$D$4:$D$10</c:f>
            </c:numRef>
          </c:val>
        </c:ser>
        <c:ser>
          <c:idx val="3"/>
          <c:order val="2"/>
          <c:tx>
            <c:strRef>
              <c:f>Hoja2!$E$3</c:f>
              <c:strCache>
                <c:ptCount val="1"/>
                <c:pt idx="0">
                  <c:v>DB2011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dPt>
            <c:idx val="5"/>
            <c:spPr>
              <a:solidFill>
                <a:schemeClr val="accent6">
                  <a:lumMod val="50000"/>
                </a:schemeClr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Lbls>
            <c:txPr>
              <a:bodyPr/>
              <a:lstStyle/>
              <a:p>
                <a:pPr>
                  <a:defRPr sz="900"/>
                </a:pPr>
                <a:endParaRPr lang="es-PE"/>
              </a:p>
            </c:txPr>
            <c:showVal val="1"/>
          </c:dLbls>
          <c:cat>
            <c:strRef>
              <c:f>Hoja2!$A$4:$A$10</c:f>
              <c:strCache>
                <c:ptCount val="7"/>
                <c:pt idx="0">
                  <c:v>Venezuela</c:v>
                </c:pt>
                <c:pt idx="1">
                  <c:v>Brasil</c:v>
                </c:pt>
                <c:pt idx="2">
                  <c:v>Argentina</c:v>
                </c:pt>
                <c:pt idx="3">
                  <c:v>Chile</c:v>
                </c:pt>
                <c:pt idx="4">
                  <c:v>Colombia</c:v>
                </c:pt>
                <c:pt idx="5">
                  <c:v>Perú</c:v>
                </c:pt>
                <c:pt idx="6">
                  <c:v>México</c:v>
                </c:pt>
              </c:strCache>
            </c:strRef>
          </c:cat>
          <c:val>
            <c:numRef>
              <c:f>Hoja2!$E$4:$E$10</c:f>
              <c:numCache>
                <c:formatCode>General</c:formatCode>
                <c:ptCount val="7"/>
                <c:pt idx="0">
                  <c:v>172</c:v>
                </c:pt>
                <c:pt idx="1">
                  <c:v>127</c:v>
                </c:pt>
                <c:pt idx="2">
                  <c:v>115</c:v>
                </c:pt>
                <c:pt idx="3">
                  <c:v>43</c:v>
                </c:pt>
                <c:pt idx="4">
                  <c:v>39</c:v>
                </c:pt>
                <c:pt idx="5">
                  <c:v>36</c:v>
                </c:pt>
                <c:pt idx="6">
                  <c:v>35</c:v>
                </c:pt>
              </c:numCache>
            </c:numRef>
          </c:val>
        </c:ser>
        <c:axId val="79448320"/>
        <c:axId val="79458304"/>
      </c:barChart>
      <c:catAx>
        <c:axId val="79448320"/>
        <c:scaling>
          <c:orientation val="minMax"/>
        </c:scaling>
        <c:axPos val="b"/>
        <c:tickLblPos val="nextTo"/>
        <c:txPr>
          <a:bodyPr/>
          <a:lstStyle/>
          <a:p>
            <a:pPr>
              <a:defRPr sz="900" b="1"/>
            </a:pPr>
            <a:endParaRPr lang="es-PE"/>
          </a:p>
        </c:txPr>
        <c:crossAx val="79458304"/>
        <c:crosses val="autoZero"/>
        <c:auto val="1"/>
        <c:lblAlgn val="ctr"/>
        <c:lblOffset val="100"/>
      </c:catAx>
      <c:valAx>
        <c:axId val="79458304"/>
        <c:scaling>
          <c:orientation val="minMax"/>
          <c:max val="180"/>
        </c:scaling>
        <c:axPos val="l"/>
        <c:numFmt formatCode="General" sourceLinked="1"/>
        <c:tickLblPos val="nextTo"/>
        <c:crossAx val="79448320"/>
        <c:crosses val="autoZero"/>
        <c:crossBetween val="between"/>
        <c:majorUnit val="30"/>
      </c:valAx>
      <c:spPr>
        <a:noFill/>
        <a:ln>
          <a:noFill/>
        </a:ln>
      </c:spPr>
    </c:plotArea>
    <c:plotVisOnly val="1"/>
  </c:chart>
  <c:spPr>
    <a:noFill/>
    <a:ln>
      <a:noFill/>
    </a:ln>
  </c:sp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PE"/>
  <c:chart>
    <c:plotArea>
      <c:layout/>
      <c:barChart>
        <c:barDir val="bar"/>
        <c:grouping val="clustered"/>
        <c:ser>
          <c:idx val="0"/>
          <c:order val="0"/>
          <c:spPr>
            <a:solidFill>
              <a:schemeClr val="accent4">
                <a:lumMod val="60000"/>
                <a:lumOff val="40000"/>
              </a:schemeClr>
            </a:soli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dPt>
            <c:idx val="6"/>
            <c:spPr>
              <a:solidFill>
                <a:schemeClr val="accent2">
                  <a:lumMod val="50000"/>
                </a:schemeClr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Lbls>
            <c:showVal val="1"/>
          </c:dLbls>
          <c:cat>
            <c:strRef>
              <c:f>Hoja2!$A$16:$A$22</c:f>
              <c:strCache>
                <c:ptCount val="7"/>
                <c:pt idx="0">
                  <c:v>Venezuela</c:v>
                </c:pt>
                <c:pt idx="1">
                  <c:v>Argentina</c:v>
                </c:pt>
                <c:pt idx="2">
                  <c:v>Chile</c:v>
                </c:pt>
                <c:pt idx="3">
                  <c:v>Brasil</c:v>
                </c:pt>
                <c:pt idx="4">
                  <c:v>México</c:v>
                </c:pt>
                <c:pt idx="5">
                  <c:v>Colombia</c:v>
                </c:pt>
                <c:pt idx="6">
                  <c:v>Perú</c:v>
                </c:pt>
              </c:strCache>
            </c:strRef>
          </c:cat>
          <c:val>
            <c:numRef>
              <c:f>Hoja2!$B$16:$B$22</c:f>
              <c:numCache>
                <c:formatCode>0</c:formatCode>
                <c:ptCount val="7"/>
                <c:pt idx="0">
                  <c:v>28</c:v>
                </c:pt>
                <c:pt idx="1">
                  <c:v>22</c:v>
                </c:pt>
                <c:pt idx="2">
                  <c:v>19</c:v>
                </c:pt>
                <c:pt idx="3">
                  <c:v>5</c:v>
                </c:pt>
                <c:pt idx="4">
                  <c:v>-27</c:v>
                </c:pt>
                <c:pt idx="5">
                  <c:v>-37</c:v>
                </c:pt>
                <c:pt idx="6">
                  <c:v>-42</c:v>
                </c:pt>
              </c:numCache>
            </c:numRef>
          </c:val>
        </c:ser>
        <c:axId val="79474048"/>
        <c:axId val="79512704"/>
      </c:barChart>
      <c:catAx>
        <c:axId val="79474048"/>
        <c:scaling>
          <c:orientation val="minMax"/>
        </c:scaling>
        <c:axPos val="l"/>
        <c:tickLblPos val="low"/>
        <c:txPr>
          <a:bodyPr/>
          <a:lstStyle/>
          <a:p>
            <a:pPr>
              <a:defRPr b="1"/>
            </a:pPr>
            <a:endParaRPr lang="es-PE"/>
          </a:p>
        </c:txPr>
        <c:crossAx val="79512704"/>
        <c:crosses val="autoZero"/>
        <c:auto val="1"/>
        <c:lblAlgn val="ctr"/>
        <c:lblOffset val="100"/>
      </c:catAx>
      <c:valAx>
        <c:axId val="79512704"/>
        <c:scaling>
          <c:orientation val="minMax"/>
          <c:max val="30"/>
        </c:scaling>
        <c:axPos val="b"/>
        <c:numFmt formatCode="0" sourceLinked="1"/>
        <c:tickLblPos val="nextTo"/>
        <c:crossAx val="79474048"/>
        <c:crosses val="autoZero"/>
        <c:crossBetween val="between"/>
      </c:valAx>
      <c:spPr>
        <a:noFill/>
        <a:ln>
          <a:noFill/>
        </a:ln>
      </c:spPr>
    </c:plotArea>
    <c:plotVisOnly val="1"/>
  </c:chart>
  <c:spPr>
    <a:noFill/>
    <a:ln>
      <a:noFill/>
    </a:ln>
  </c:spPr>
  <c:externalData r:id="rId1"/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PE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9801980198019844E-2"/>
          <c:y val="5.0903347424806594E-2"/>
          <c:w val="0.9273927392739274"/>
          <c:h val="0.7552584058904227"/>
        </c:manualLayout>
      </c:layout>
      <c:barChart>
        <c:barDir val="col"/>
        <c:grouping val="clustered"/>
        <c:ser>
          <c:idx val="0"/>
          <c:order val="0"/>
          <c:tx>
            <c:strRef>
              <c:f>Mejoramiento!$D$18</c:f>
              <c:strCache>
                <c:ptCount val="1"/>
                <c:pt idx="0">
                  <c:v>Mejoramiento</c:v>
                </c:pt>
              </c:strCache>
            </c:strRef>
          </c:tx>
          <c:spPr>
            <a:solidFill>
              <a:schemeClr val="accent1"/>
            </a:solidFill>
          </c:spPr>
          <c:dPt>
            <c:idx val="0"/>
            <c:spPr>
              <a:solidFill>
                <a:srgbClr val="FF0000"/>
              </a:solidFill>
            </c:spPr>
          </c:dPt>
          <c:dLbls>
            <c:dLbl>
              <c:idx val="6"/>
              <c:layout>
                <c:manualLayout>
                  <c:x val="-1.3675117961352181E-2"/>
                  <c:y val="1.0000279963044877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s-PE"/>
                </a:p>
              </c:txPr>
              <c:dLblPos val="outEnd"/>
              <c:showVal val="1"/>
            </c:dLbl>
            <c:showVal val="1"/>
          </c:dLbls>
          <c:cat>
            <c:strRef>
              <c:f>Mejoramiento!$C$19:$C$25</c:f>
              <c:strCache>
                <c:ptCount val="7"/>
                <c:pt idx="0">
                  <c:v>Perú</c:v>
                </c:pt>
                <c:pt idx="1">
                  <c:v>Brasil</c:v>
                </c:pt>
                <c:pt idx="2">
                  <c:v>Argentina</c:v>
                </c:pt>
                <c:pt idx="3">
                  <c:v>Colombia</c:v>
                </c:pt>
                <c:pt idx="4">
                  <c:v>Venezuela</c:v>
                </c:pt>
                <c:pt idx="5">
                  <c:v>Mexico</c:v>
                </c:pt>
                <c:pt idx="6">
                  <c:v>Chile</c:v>
                </c:pt>
              </c:strCache>
            </c:strRef>
          </c:cat>
          <c:val>
            <c:numRef>
              <c:f>Mejoramiento!$D$19:$D$25</c:f>
              <c:numCache>
                <c:formatCode>General</c:formatCode>
                <c:ptCount val="7"/>
                <c:pt idx="0">
                  <c:v>22</c:v>
                </c:pt>
                <c:pt idx="1">
                  <c:v>16</c:v>
                </c:pt>
                <c:pt idx="2">
                  <c:v>10</c:v>
                </c:pt>
                <c:pt idx="3">
                  <c:v>1</c:v>
                </c:pt>
                <c:pt idx="4">
                  <c:v>1</c:v>
                </c:pt>
                <c:pt idx="5">
                  <c:v>-7</c:v>
                </c:pt>
                <c:pt idx="6">
                  <c:v>-10</c:v>
                </c:pt>
              </c:numCache>
            </c:numRef>
          </c:val>
        </c:ser>
        <c:gapWidth val="88"/>
        <c:axId val="80120064"/>
        <c:axId val="80142336"/>
      </c:barChart>
      <c:catAx>
        <c:axId val="80120064"/>
        <c:scaling>
          <c:orientation val="minMax"/>
        </c:scaling>
        <c:axPos val="b"/>
        <c:numFmt formatCode="General" sourceLinked="1"/>
        <c:tickLblPos val="low"/>
        <c:txPr>
          <a:bodyPr rot="-5400000" vert="horz"/>
          <a:lstStyle/>
          <a:p>
            <a:pPr>
              <a:defRPr sz="1100" b="1"/>
            </a:pPr>
            <a:endParaRPr lang="es-PE"/>
          </a:p>
        </c:txPr>
        <c:crossAx val="80142336"/>
        <c:crosses val="autoZero"/>
        <c:auto val="1"/>
        <c:lblAlgn val="ctr"/>
        <c:lblOffset val="100"/>
      </c:catAx>
      <c:valAx>
        <c:axId val="80142336"/>
        <c:scaling>
          <c:orientation val="minMax"/>
          <c:max val="23"/>
          <c:min val="-11"/>
        </c:scaling>
        <c:delete val="1"/>
        <c:axPos val="l"/>
        <c:numFmt formatCode="General" sourceLinked="1"/>
        <c:tickLblPos val="none"/>
        <c:crossAx val="8012006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noFill/>
    <a:ln>
      <a:noFill/>
    </a:ln>
  </c:spPr>
  <c:externalData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PE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Mejoramiento!$R$18</c:f>
              <c:strCache>
                <c:ptCount val="1"/>
                <c:pt idx="0">
                  <c:v>Mejoramiento en Institucionalidad en el Ranking (2008-2011)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dPt>
            <c:idx val="1"/>
            <c:spPr>
              <a:solidFill>
                <a:srgbClr val="FF0000"/>
              </a:solidFill>
              <a:ln>
                <a:noFill/>
              </a:ln>
            </c:spPr>
          </c:dPt>
          <c:dLbls>
            <c:showVal val="1"/>
          </c:dLbls>
          <c:cat>
            <c:strRef>
              <c:f>Mejoramiento!$Q$19:$Q$25</c:f>
              <c:strCache>
                <c:ptCount val="7"/>
                <c:pt idx="0">
                  <c:v>Chile</c:v>
                </c:pt>
                <c:pt idx="1">
                  <c:v>Perú</c:v>
                </c:pt>
                <c:pt idx="2">
                  <c:v>Brasil</c:v>
                </c:pt>
                <c:pt idx="3">
                  <c:v>Argentina</c:v>
                </c:pt>
                <c:pt idx="4">
                  <c:v>Venezuela</c:v>
                </c:pt>
                <c:pt idx="5">
                  <c:v>Mexico</c:v>
                </c:pt>
                <c:pt idx="6">
                  <c:v>Colombia</c:v>
                </c:pt>
              </c:strCache>
            </c:strRef>
          </c:cat>
          <c:val>
            <c:numRef>
              <c:f>Mejoramiento!$R$19:$R$25</c:f>
              <c:numCache>
                <c:formatCode>General</c:formatCode>
                <c:ptCount val="7"/>
                <c:pt idx="0">
                  <c:v>9</c:v>
                </c:pt>
                <c:pt idx="1">
                  <c:v>5</c:v>
                </c:pt>
                <c:pt idx="2">
                  <c:v>-2</c:v>
                </c:pt>
                <c:pt idx="3">
                  <c:v>-4</c:v>
                </c:pt>
                <c:pt idx="4">
                  <c:v>-5</c:v>
                </c:pt>
                <c:pt idx="5">
                  <c:v>-9</c:v>
                </c:pt>
                <c:pt idx="6">
                  <c:v>-16</c:v>
                </c:pt>
              </c:numCache>
            </c:numRef>
          </c:val>
        </c:ser>
        <c:gapWidth val="95"/>
        <c:axId val="81730944"/>
        <c:axId val="81740928"/>
      </c:barChart>
      <c:catAx>
        <c:axId val="81730944"/>
        <c:scaling>
          <c:orientation val="minMax"/>
        </c:scaling>
        <c:axPos val="b"/>
        <c:numFmt formatCode="General" sourceLinked="1"/>
        <c:tickLblPos val="low"/>
        <c:txPr>
          <a:bodyPr rot="-5400000" vert="horz"/>
          <a:lstStyle/>
          <a:p>
            <a:pPr>
              <a:defRPr sz="1100" b="1"/>
            </a:pPr>
            <a:endParaRPr lang="es-PE"/>
          </a:p>
        </c:txPr>
        <c:crossAx val="81740928"/>
        <c:crosses val="autoZero"/>
        <c:auto val="1"/>
        <c:lblAlgn val="ctr"/>
        <c:lblOffset val="100"/>
      </c:catAx>
      <c:valAx>
        <c:axId val="81740928"/>
        <c:scaling>
          <c:orientation val="minMax"/>
        </c:scaling>
        <c:delete val="1"/>
        <c:axPos val="l"/>
        <c:numFmt formatCode="General" sourceLinked="1"/>
        <c:tickLblPos val="none"/>
        <c:crossAx val="8173094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noFill/>
    <a:ln>
      <a:noFill/>
    </a:ln>
  </c:spPr>
  <c:externalData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PE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'DB 2006-2011'!$D$50</c:f>
              <c:strCache>
                <c:ptCount val="1"/>
                <c:pt idx="0">
                  <c:v>Mejoramiento (Registro de Propiedades)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Lbls>
            <c:dLbl>
              <c:idx val="6"/>
              <c:layout>
                <c:manualLayout>
                  <c:x val="0"/>
                  <c:y val="2.7777777777777863E-2"/>
                </c:manualLayout>
              </c:layout>
              <c:dLblPos val="outEnd"/>
              <c:showVal val="1"/>
            </c:dLbl>
            <c:showVal val="1"/>
          </c:dLbls>
          <c:cat>
            <c:strRef>
              <c:f>'DB 2006-2011'!$C$51:$C$57</c:f>
              <c:strCache>
                <c:ptCount val="7"/>
                <c:pt idx="0">
                  <c:v>Perú</c:v>
                </c:pt>
                <c:pt idx="1">
                  <c:v>Brasil</c:v>
                </c:pt>
                <c:pt idx="2">
                  <c:v>Colombia</c:v>
                </c:pt>
                <c:pt idx="3">
                  <c:v>Chile</c:v>
                </c:pt>
                <c:pt idx="4">
                  <c:v>México</c:v>
                </c:pt>
                <c:pt idx="5">
                  <c:v>Venezuela</c:v>
                </c:pt>
                <c:pt idx="6">
                  <c:v>Argentina</c:v>
                </c:pt>
              </c:strCache>
            </c:strRef>
          </c:cat>
          <c:val>
            <c:numRef>
              <c:f>'DB 2006-2011'!$D$51:$D$57</c:f>
              <c:numCache>
                <c:formatCode>General</c:formatCode>
                <c:ptCount val="7"/>
                <c:pt idx="0">
                  <c:v>8</c:v>
                </c:pt>
                <c:pt idx="1">
                  <c:v>2</c:v>
                </c:pt>
                <c:pt idx="2">
                  <c:v>1</c:v>
                </c:pt>
                <c:pt idx="3">
                  <c:v>-15</c:v>
                </c:pt>
                <c:pt idx="4">
                  <c:v>-26</c:v>
                </c:pt>
                <c:pt idx="5">
                  <c:v>-26</c:v>
                </c:pt>
                <c:pt idx="6">
                  <c:v>-44</c:v>
                </c:pt>
              </c:numCache>
            </c:numRef>
          </c:val>
        </c:ser>
        <c:axId val="86389120"/>
        <c:axId val="86390656"/>
      </c:barChart>
      <c:catAx>
        <c:axId val="86389120"/>
        <c:scaling>
          <c:orientation val="minMax"/>
        </c:scaling>
        <c:axPos val="b"/>
        <c:numFmt formatCode="General" sourceLinked="1"/>
        <c:tickLblPos val="low"/>
        <c:txPr>
          <a:bodyPr rot="-5400000"/>
          <a:lstStyle/>
          <a:p>
            <a:pPr>
              <a:defRPr b="0"/>
            </a:pPr>
            <a:endParaRPr lang="es-PE"/>
          </a:p>
        </c:txPr>
        <c:crossAx val="86390656"/>
        <c:crosses val="autoZero"/>
        <c:auto val="1"/>
        <c:lblAlgn val="ctr"/>
        <c:lblOffset val="100"/>
      </c:catAx>
      <c:valAx>
        <c:axId val="86390656"/>
        <c:scaling>
          <c:orientation val="minMax"/>
        </c:scaling>
        <c:delete val="1"/>
        <c:axPos val="l"/>
        <c:numFmt formatCode="General" sourceLinked="1"/>
        <c:tickLblPos val="none"/>
        <c:crossAx val="8638912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b="1"/>
      </a:pPr>
      <a:endParaRPr lang="es-PE"/>
    </a:p>
  </c:txPr>
  <c:externalData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PE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'DB 2006-2011'!$D$40</c:f>
              <c:strCache>
                <c:ptCount val="1"/>
                <c:pt idx="0">
                  <c:v>Mejoramiento (Apertura de una Empresa)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dPt>
            <c:idx val="0"/>
            <c:spPr>
              <a:solidFill>
                <a:srgbClr val="FF0000"/>
              </a:solidFill>
            </c:spPr>
          </c:dPt>
          <c:dLbls>
            <c:dLbl>
              <c:idx val="6"/>
              <c:layout>
                <c:manualLayout>
                  <c:x val="0"/>
                  <c:y val="2.7777777777777842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s-PE"/>
                </a:p>
              </c:txPr>
              <c:dLblPos val="outEnd"/>
              <c:showVal val="1"/>
            </c:dLbl>
            <c:showVal val="1"/>
          </c:dLbls>
          <c:cat>
            <c:strRef>
              <c:f>'DB 2006-2011'!$C$41:$C$47</c:f>
              <c:strCache>
                <c:ptCount val="7"/>
                <c:pt idx="0">
                  <c:v>Perú</c:v>
                </c:pt>
                <c:pt idx="1">
                  <c:v>Colombia</c:v>
                </c:pt>
                <c:pt idx="2">
                  <c:v>México</c:v>
                </c:pt>
                <c:pt idx="3">
                  <c:v>Brasil</c:v>
                </c:pt>
                <c:pt idx="4">
                  <c:v>Venezuela</c:v>
                </c:pt>
                <c:pt idx="5">
                  <c:v>Chile</c:v>
                </c:pt>
                <c:pt idx="6">
                  <c:v>Argentina</c:v>
                </c:pt>
              </c:strCache>
            </c:strRef>
          </c:cat>
          <c:val>
            <c:numRef>
              <c:f>'DB 2006-2011'!$D$41:$D$47</c:f>
              <c:numCache>
                <c:formatCode>General</c:formatCode>
                <c:ptCount val="7"/>
                <c:pt idx="0">
                  <c:v>38</c:v>
                </c:pt>
                <c:pt idx="1">
                  <c:v>17</c:v>
                </c:pt>
                <c:pt idx="2">
                  <c:v>-6</c:v>
                </c:pt>
                <c:pt idx="3">
                  <c:v>-13</c:v>
                </c:pt>
                <c:pt idx="4">
                  <c:v>-15</c:v>
                </c:pt>
                <c:pt idx="5">
                  <c:v>-30</c:v>
                </c:pt>
                <c:pt idx="6">
                  <c:v>-36</c:v>
                </c:pt>
              </c:numCache>
            </c:numRef>
          </c:val>
        </c:ser>
        <c:axId val="86440576"/>
        <c:axId val="86245760"/>
      </c:barChart>
      <c:catAx>
        <c:axId val="86440576"/>
        <c:scaling>
          <c:orientation val="minMax"/>
        </c:scaling>
        <c:axPos val="b"/>
        <c:numFmt formatCode="General" sourceLinked="1"/>
        <c:tickLblPos val="low"/>
        <c:txPr>
          <a:bodyPr rot="-5400000"/>
          <a:lstStyle/>
          <a:p>
            <a:pPr>
              <a:defRPr/>
            </a:pPr>
            <a:endParaRPr lang="es-PE"/>
          </a:p>
        </c:txPr>
        <c:crossAx val="86245760"/>
        <c:crosses val="autoZero"/>
        <c:auto val="1"/>
        <c:lblAlgn val="ctr"/>
        <c:lblOffset val="100"/>
      </c:catAx>
      <c:valAx>
        <c:axId val="86245760"/>
        <c:scaling>
          <c:orientation val="minMax"/>
        </c:scaling>
        <c:delete val="1"/>
        <c:axPos val="l"/>
        <c:numFmt formatCode="General" sourceLinked="1"/>
        <c:tickLblPos val="none"/>
        <c:crossAx val="8644057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noFill/>
    <a:ln>
      <a:noFill/>
    </a:ln>
  </c:spPr>
  <c:externalData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PE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'DB 2006-2011'!$D$40</c:f>
              <c:strCache>
                <c:ptCount val="1"/>
                <c:pt idx="0">
                  <c:v>Mejoramiento (Apertura de una Empresa)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dPt>
            <c:idx val="1"/>
            <c:spPr>
              <a:solidFill>
                <a:srgbClr val="C00000"/>
              </a:solidFill>
            </c:spPr>
          </c:dPt>
          <c:dLbls>
            <c:dLbl>
              <c:idx val="6"/>
              <c:layout>
                <c:manualLayout>
                  <c:x val="0"/>
                  <c:y val="2.7777777777777863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s-PE"/>
                </a:p>
              </c:txPr>
              <c:dLblPos val="outEnd"/>
              <c:showVal val="1"/>
            </c:dLbl>
            <c:showVal val="1"/>
          </c:dLbls>
          <c:cat>
            <c:strRef>
              <c:f>'DB 2006-2011'!$C$61:$C$67</c:f>
              <c:strCache>
                <c:ptCount val="7"/>
                <c:pt idx="0">
                  <c:v>México</c:v>
                </c:pt>
                <c:pt idx="1">
                  <c:v>Perú</c:v>
                </c:pt>
                <c:pt idx="2">
                  <c:v>Colombia</c:v>
                </c:pt>
                <c:pt idx="3">
                  <c:v>Brasil</c:v>
                </c:pt>
                <c:pt idx="4">
                  <c:v>Argentina</c:v>
                </c:pt>
                <c:pt idx="5">
                  <c:v>Venezuela</c:v>
                </c:pt>
                <c:pt idx="6">
                  <c:v>Chile</c:v>
                </c:pt>
              </c:strCache>
            </c:strRef>
          </c:cat>
          <c:val>
            <c:numRef>
              <c:f>'DB 2006-2011'!$D$61:$D$67</c:f>
              <c:numCache>
                <c:formatCode>General</c:formatCode>
                <c:ptCount val="7"/>
                <c:pt idx="0">
                  <c:v>19</c:v>
                </c:pt>
                <c:pt idx="1">
                  <c:v>18</c:v>
                </c:pt>
                <c:pt idx="2">
                  <c:v>18</c:v>
                </c:pt>
                <c:pt idx="3">
                  <c:v>-6</c:v>
                </c:pt>
                <c:pt idx="4">
                  <c:v>-17</c:v>
                </c:pt>
                <c:pt idx="5">
                  <c:v>-33</c:v>
                </c:pt>
                <c:pt idx="6">
                  <c:v>-39</c:v>
                </c:pt>
              </c:numCache>
            </c:numRef>
          </c:val>
        </c:ser>
        <c:axId val="86286720"/>
        <c:axId val="86288256"/>
      </c:barChart>
      <c:catAx>
        <c:axId val="86286720"/>
        <c:scaling>
          <c:orientation val="minMax"/>
        </c:scaling>
        <c:axPos val="b"/>
        <c:numFmt formatCode="General" sourceLinked="1"/>
        <c:tickLblPos val="low"/>
        <c:txPr>
          <a:bodyPr rot="-5400000"/>
          <a:lstStyle/>
          <a:p>
            <a:pPr>
              <a:defRPr b="0"/>
            </a:pPr>
            <a:endParaRPr lang="es-PE"/>
          </a:p>
        </c:txPr>
        <c:crossAx val="86288256"/>
        <c:crosses val="autoZero"/>
        <c:auto val="1"/>
        <c:lblAlgn val="ctr"/>
        <c:lblOffset val="100"/>
      </c:catAx>
      <c:valAx>
        <c:axId val="86288256"/>
        <c:scaling>
          <c:orientation val="minMax"/>
        </c:scaling>
        <c:delete val="1"/>
        <c:axPos val="l"/>
        <c:numFmt formatCode="General" sourceLinked="1"/>
        <c:tickLblPos val="none"/>
        <c:crossAx val="8628672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noFill/>
    <a:ln>
      <a:noFill/>
    </a:ln>
  </c:spPr>
  <c:externalData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PE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Hoja1!$C$3</c:f>
              <c:strCache>
                <c:ptCount val="1"/>
                <c:pt idx="0">
                  <c:v>Pobreza Total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cat>
            <c:strRef>
              <c:f>Hoja1!$B$4:$B$9</c:f>
              <c:strCache>
                <c:ptCount val="6"/>
                <c:pt idx="0">
                  <c:v>Perú</c:v>
                </c:pt>
                <c:pt idx="1">
                  <c:v>Brasil</c:v>
                </c:pt>
                <c:pt idx="2">
                  <c:v>Chile</c:v>
                </c:pt>
                <c:pt idx="3">
                  <c:v>América Latina</c:v>
                </c:pt>
                <c:pt idx="4">
                  <c:v>Colombia</c:v>
                </c:pt>
                <c:pt idx="5">
                  <c:v>México</c:v>
                </c:pt>
              </c:strCache>
            </c:strRef>
          </c:cat>
          <c:val>
            <c:numRef>
              <c:f>Hoja1!$C$4:$C$9</c:f>
              <c:numCache>
                <c:formatCode>General</c:formatCode>
                <c:ptCount val="6"/>
                <c:pt idx="0">
                  <c:v>-14.5</c:v>
                </c:pt>
                <c:pt idx="1">
                  <c:v>-11</c:v>
                </c:pt>
                <c:pt idx="2">
                  <c:v>-7.5</c:v>
                </c:pt>
                <c:pt idx="3">
                  <c:v>-6</c:v>
                </c:pt>
                <c:pt idx="4">
                  <c:v>-4</c:v>
                </c:pt>
                <c:pt idx="5">
                  <c:v>-2</c:v>
                </c:pt>
              </c:numCache>
            </c:numRef>
          </c:val>
        </c:ser>
        <c:gapWidth val="110"/>
        <c:axId val="86443520"/>
        <c:axId val="86445056"/>
      </c:barChart>
      <c:catAx>
        <c:axId val="86443520"/>
        <c:scaling>
          <c:orientation val="minMax"/>
        </c:scaling>
        <c:axPos val="l"/>
        <c:tickLblPos val="high"/>
        <c:txPr>
          <a:bodyPr/>
          <a:lstStyle/>
          <a:p>
            <a:pPr>
              <a:defRPr sz="1200" b="1"/>
            </a:pPr>
            <a:endParaRPr lang="es-PE"/>
          </a:p>
        </c:txPr>
        <c:crossAx val="86445056"/>
        <c:crosses val="autoZero"/>
        <c:auto val="1"/>
        <c:lblAlgn val="ctr"/>
        <c:lblOffset val="100"/>
      </c:catAx>
      <c:valAx>
        <c:axId val="86445056"/>
        <c:scaling>
          <c:orientation val="minMax"/>
          <c:max val="0"/>
          <c:min val="-15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es-PE"/>
          </a:p>
        </c:txPr>
        <c:crossAx val="86443520"/>
        <c:crosses val="autoZero"/>
        <c:crossBetween val="between"/>
        <c:majorUnit val="5"/>
      </c:valAx>
      <c:spPr>
        <a:noFill/>
        <a:ln>
          <a:noFill/>
        </a:ln>
      </c:spPr>
    </c:plotArea>
    <c:plotVisOnly val="1"/>
    <c:dispBlanksAs val="gap"/>
  </c:chart>
  <c:spPr>
    <a:noFill/>
    <a:ln>
      <a:noFill/>
    </a:ln>
  </c:sp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PE"/>
  <c:chart>
    <c:autoTitleDeleted val="1"/>
    <c:plotArea>
      <c:layout>
        <c:manualLayout>
          <c:layoutTarget val="inner"/>
          <c:xMode val="edge"/>
          <c:yMode val="edge"/>
          <c:x val="0.11163249968203315"/>
          <c:y val="0.10649898978455039"/>
          <c:w val="0.84725149444425185"/>
          <c:h val="0.35092278932759363"/>
        </c:manualLayout>
      </c:layout>
      <c:barChart>
        <c:barDir val="col"/>
        <c:grouping val="clustered"/>
        <c:ser>
          <c:idx val="0"/>
          <c:order val="0"/>
          <c:tx>
            <c:strRef>
              <c:f>Hoja1!$B$2</c:f>
              <c:strCache>
                <c:ptCount val="1"/>
                <c:pt idx="0">
                  <c:v>Coeficiente de Gini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900" b="1"/>
                </a:pPr>
                <a:endParaRPr lang="es-PE"/>
              </a:p>
            </c:txPr>
            <c:showVal val="1"/>
          </c:dLbls>
          <c:cat>
            <c:strRef>
              <c:f>Hoja1!$A$3:$A$8</c:f>
              <c:strCache>
                <c:ptCount val="6"/>
                <c:pt idx="0">
                  <c:v> 2004</c:v>
                </c:pt>
                <c:pt idx="1">
                  <c:v> 2005</c:v>
                </c:pt>
                <c:pt idx="2">
                  <c:v> 2006</c:v>
                </c:pt>
                <c:pt idx="3">
                  <c:v> 2007</c:v>
                </c:pt>
                <c:pt idx="4">
                  <c:v> 2008</c:v>
                </c:pt>
                <c:pt idx="5">
                  <c:v> 2009</c:v>
                </c:pt>
              </c:strCache>
            </c:strRef>
          </c:cat>
          <c:val>
            <c:numRef>
              <c:f>Hoja1!$B$3:$B$8</c:f>
              <c:numCache>
                <c:formatCode>0.00</c:formatCode>
                <c:ptCount val="6"/>
                <c:pt idx="0">
                  <c:v>0.49200000000000021</c:v>
                </c:pt>
                <c:pt idx="1">
                  <c:v>0.50800000000000001</c:v>
                </c:pt>
                <c:pt idx="2">
                  <c:v>0.49900000000000017</c:v>
                </c:pt>
                <c:pt idx="3">
                  <c:v>0.50700000000000001</c:v>
                </c:pt>
                <c:pt idx="4">
                  <c:v>0.47900000000000015</c:v>
                </c:pt>
                <c:pt idx="5">
                  <c:v>0.47500000000000014</c:v>
                </c:pt>
              </c:numCache>
            </c:numRef>
          </c:val>
        </c:ser>
        <c:axId val="76044160"/>
        <c:axId val="76045696"/>
      </c:barChart>
      <c:catAx>
        <c:axId val="76044160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es-PE"/>
          </a:p>
        </c:txPr>
        <c:crossAx val="76045696"/>
        <c:crosses val="autoZero"/>
        <c:auto val="1"/>
        <c:lblAlgn val="ctr"/>
        <c:lblOffset val="100"/>
      </c:catAx>
      <c:valAx>
        <c:axId val="76045696"/>
        <c:scaling>
          <c:orientation val="minMax"/>
        </c:scaling>
        <c:delete val="1"/>
        <c:axPos val="l"/>
        <c:numFmt formatCode="0.00" sourceLinked="1"/>
        <c:tickLblPos val="none"/>
        <c:crossAx val="76044160"/>
        <c:crosses val="autoZero"/>
        <c:crossBetween val="between"/>
      </c:valAx>
      <c:spPr>
        <a:noFill/>
        <a:ln>
          <a:noFill/>
        </a:ln>
      </c:spPr>
    </c:plotArea>
    <c:legend>
      <c:legendPos val="b"/>
      <c:legendEntry>
        <c:idx val="0"/>
        <c:txPr>
          <a:bodyPr/>
          <a:lstStyle/>
          <a:p>
            <a:pPr>
              <a:defRPr sz="1050" b="1"/>
            </a:pPr>
            <a:endParaRPr lang="es-PE"/>
          </a:p>
        </c:txPr>
      </c:legendEntry>
      <c:layout>
        <c:manualLayout>
          <c:xMode val="edge"/>
          <c:yMode val="edge"/>
          <c:x val="0.35099355972573915"/>
          <c:y val="0.82654279725825641"/>
          <c:w val="0.3097603107981548"/>
          <c:h val="0.17345720274174381"/>
        </c:manualLayout>
      </c:layout>
      <c:txPr>
        <a:bodyPr/>
        <a:lstStyle/>
        <a:p>
          <a:pPr>
            <a:defRPr b="1"/>
          </a:pPr>
          <a:endParaRPr lang="es-PE"/>
        </a:p>
      </c:txPr>
    </c:legend>
    <c:plotVisOnly val="1"/>
  </c:chart>
  <c:spPr>
    <a:noFill/>
    <a:ln>
      <a:noFill/>
    </a:ln>
  </c:sp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PE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Hoja1!$F$3</c:f>
              <c:strCache>
                <c:ptCount val="1"/>
                <c:pt idx="0">
                  <c:v>Pobreza Extrema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dPt>
            <c:idx val="0"/>
            <c:spPr>
              <a:solidFill>
                <a:srgbClr val="FF0000"/>
              </a:solidFill>
            </c:spPr>
          </c:dPt>
          <c:cat>
            <c:strRef>
              <c:f>Hoja1!$E$4:$E$9</c:f>
              <c:strCache>
                <c:ptCount val="6"/>
                <c:pt idx="0">
                  <c:v>Perú</c:v>
                </c:pt>
                <c:pt idx="1">
                  <c:v>Brasil</c:v>
                </c:pt>
                <c:pt idx="2">
                  <c:v>América Latina</c:v>
                </c:pt>
                <c:pt idx="3">
                  <c:v>Chile</c:v>
                </c:pt>
                <c:pt idx="4">
                  <c:v>México</c:v>
                </c:pt>
                <c:pt idx="5">
                  <c:v>Colombia</c:v>
                </c:pt>
              </c:strCache>
            </c:strRef>
          </c:cat>
          <c:val>
            <c:numRef>
              <c:f>Hoja1!$F$4:$F$9</c:f>
              <c:numCache>
                <c:formatCode>General</c:formatCode>
                <c:ptCount val="6"/>
                <c:pt idx="0">
                  <c:v>-6</c:v>
                </c:pt>
                <c:pt idx="1">
                  <c:v>-4</c:v>
                </c:pt>
                <c:pt idx="2">
                  <c:v>-2.5</c:v>
                </c:pt>
                <c:pt idx="3">
                  <c:v>-1.8</c:v>
                </c:pt>
                <c:pt idx="4">
                  <c:v>-1</c:v>
                </c:pt>
                <c:pt idx="5">
                  <c:v>1.5</c:v>
                </c:pt>
              </c:numCache>
            </c:numRef>
          </c:val>
        </c:ser>
        <c:axId val="86501632"/>
        <c:axId val="86507520"/>
      </c:barChart>
      <c:catAx>
        <c:axId val="86501632"/>
        <c:scaling>
          <c:orientation val="minMax"/>
        </c:scaling>
        <c:axPos val="l"/>
        <c:tickLblPos val="high"/>
        <c:txPr>
          <a:bodyPr/>
          <a:lstStyle/>
          <a:p>
            <a:pPr>
              <a:defRPr sz="1200" b="1"/>
            </a:pPr>
            <a:endParaRPr lang="es-PE"/>
          </a:p>
        </c:txPr>
        <c:crossAx val="86507520"/>
        <c:crosses val="autoZero"/>
        <c:auto val="1"/>
        <c:lblAlgn val="ctr"/>
        <c:lblOffset val="100"/>
      </c:catAx>
      <c:valAx>
        <c:axId val="8650752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es-PE"/>
          </a:p>
        </c:txPr>
        <c:crossAx val="86501632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</c:chart>
  <c:spPr>
    <a:noFill/>
    <a:ln>
      <a:noFill/>
    </a:ln>
  </c:spPr>
  <c:externalData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PE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0558573928259005"/>
          <c:y val="0.16598384186351706"/>
          <c:w val="0.86367804024496964"/>
          <c:h val="0.66655880905511955"/>
        </c:manualLayout>
      </c:layout>
      <c:lineChart>
        <c:grouping val="standard"/>
        <c:ser>
          <c:idx val="0"/>
          <c:order val="0"/>
          <c:tx>
            <c:v>Año más reciente</c:v>
          </c:tx>
          <c:cat>
            <c:strRef>
              <c:f>Gini!$A$5:$A$10</c:f>
              <c:strCache>
                <c:ptCount val="6"/>
                <c:pt idx="0">
                  <c:v>Perú</c:v>
                </c:pt>
                <c:pt idx="1">
                  <c:v>Argentina</c:v>
                </c:pt>
                <c:pt idx="2">
                  <c:v>México</c:v>
                </c:pt>
                <c:pt idx="3">
                  <c:v>Chile</c:v>
                </c:pt>
                <c:pt idx="4">
                  <c:v>Brasil</c:v>
                </c:pt>
                <c:pt idx="5">
                  <c:v>Colombia</c:v>
                </c:pt>
              </c:strCache>
            </c:strRef>
          </c:cat>
          <c:val>
            <c:numRef>
              <c:f>Gini!$C$5:$C$10</c:f>
              <c:numCache>
                <c:formatCode>General</c:formatCode>
                <c:ptCount val="6"/>
                <c:pt idx="0">
                  <c:v>0.46</c:v>
                </c:pt>
                <c:pt idx="1">
                  <c:v>0.51</c:v>
                </c:pt>
                <c:pt idx="2">
                  <c:v>0.51500000000000001</c:v>
                </c:pt>
                <c:pt idx="3">
                  <c:v>0.52</c:v>
                </c:pt>
                <c:pt idx="4">
                  <c:v>0.56000000000000005</c:v>
                </c:pt>
                <c:pt idx="5">
                  <c:v>0.56999999999999995</c:v>
                </c:pt>
              </c:numCache>
            </c:numRef>
          </c:val>
        </c:ser>
        <c:marker val="1"/>
        <c:axId val="86713472"/>
        <c:axId val="86715392"/>
      </c:lineChart>
      <c:lineChart>
        <c:grouping val="standard"/>
        <c:ser>
          <c:idx val="1"/>
          <c:order val="1"/>
          <c:tx>
            <c:v>2002</c:v>
          </c:tx>
          <c:spPr>
            <a:ln>
              <a:noFill/>
            </a:ln>
          </c:spPr>
          <c:marker>
            <c:symbol val="diamond"/>
            <c:size val="7"/>
            <c:spPr>
              <a:solidFill>
                <a:schemeClr val="accent2">
                  <a:lumMod val="50000"/>
                </a:schemeClr>
              </a:solidFill>
            </c:spPr>
          </c:marker>
          <c:val>
            <c:numRef>
              <c:f>Gini!$B$5:$B$10</c:f>
              <c:numCache>
                <c:formatCode>General</c:formatCode>
                <c:ptCount val="6"/>
                <c:pt idx="0">
                  <c:v>0.53</c:v>
                </c:pt>
                <c:pt idx="1">
                  <c:v>0.56000000000000005</c:v>
                </c:pt>
                <c:pt idx="2">
                  <c:v>0.51300000000000001</c:v>
                </c:pt>
                <c:pt idx="3">
                  <c:v>0.55000000000000004</c:v>
                </c:pt>
                <c:pt idx="4">
                  <c:v>0.62000000000000122</c:v>
                </c:pt>
                <c:pt idx="5">
                  <c:v>0.57500000000000062</c:v>
                </c:pt>
              </c:numCache>
            </c:numRef>
          </c:val>
        </c:ser>
        <c:marker val="1"/>
        <c:axId val="86721280"/>
        <c:axId val="86722816"/>
      </c:lineChart>
      <c:catAx>
        <c:axId val="86713472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 sz="1400" b="1"/>
            </a:pPr>
            <a:endParaRPr lang="es-PE"/>
          </a:p>
        </c:txPr>
        <c:crossAx val="86715392"/>
        <c:crosses val="autoZero"/>
        <c:auto val="1"/>
        <c:lblAlgn val="ctr"/>
        <c:lblOffset val="100"/>
      </c:catAx>
      <c:valAx>
        <c:axId val="86715392"/>
        <c:scaling>
          <c:orientation val="minMax"/>
          <c:min val="0.4"/>
        </c:scaling>
        <c:axPos val="l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s-PE"/>
          </a:p>
        </c:txPr>
        <c:crossAx val="86713472"/>
        <c:crosses val="autoZero"/>
        <c:crossBetween val="between"/>
      </c:valAx>
      <c:catAx>
        <c:axId val="86721280"/>
        <c:scaling>
          <c:orientation val="minMax"/>
        </c:scaling>
        <c:delete val="1"/>
        <c:axPos val="t"/>
        <c:tickLblPos val="none"/>
        <c:crossAx val="86722816"/>
        <c:crosses val="max"/>
        <c:auto val="1"/>
        <c:lblAlgn val="ctr"/>
        <c:lblOffset val="100"/>
      </c:catAx>
      <c:valAx>
        <c:axId val="86722816"/>
        <c:scaling>
          <c:orientation val="minMax"/>
        </c:scaling>
        <c:delete val="1"/>
        <c:axPos val="r"/>
        <c:numFmt formatCode="General" sourceLinked="1"/>
        <c:tickLblPos val="none"/>
        <c:crossAx val="86721280"/>
        <c:crosses val="max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3625732775822624"/>
          <c:y val="0.17138348082880681"/>
          <c:w val="0.50851399825021648"/>
          <c:h val="9.6039616141732273E-2"/>
        </c:manualLayout>
      </c:layout>
      <c:txPr>
        <a:bodyPr/>
        <a:lstStyle/>
        <a:p>
          <a:pPr>
            <a:defRPr sz="1400" b="1"/>
          </a:pPr>
          <a:endParaRPr lang="es-PE"/>
        </a:p>
      </c:txPr>
    </c:legend>
    <c:plotVisOnly val="1"/>
    <c:dispBlanksAs val="gap"/>
  </c:chart>
  <c:spPr>
    <a:noFill/>
    <a:ln>
      <a:noFill/>
    </a:ln>
  </c:spPr>
  <c:externalData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PE"/>
  <c:chart>
    <c:autoTitleDeleted val="1"/>
    <c:plotArea>
      <c:layout/>
      <c:lineChart>
        <c:grouping val="standard"/>
        <c:ser>
          <c:idx val="0"/>
          <c:order val="0"/>
          <c:tx>
            <c:strRef>
              <c:f>'[BCRP157168201116520-datos.xls]Sheet1'!$B$1</c:f>
              <c:strCache>
                <c:ptCount val="1"/>
                <c:pt idx="0">
                  <c:v>PBI real (var. %)</c:v>
                </c:pt>
              </c:strCache>
            </c:strRef>
          </c:tx>
          <c:spPr>
            <a:ln>
              <a:solidFill>
                <a:schemeClr val="accent5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333333333333334E-2"/>
                  <c:y val="4.1666666666666623E-2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es-PE"/>
                </a:p>
              </c:txPr>
              <c:showVal val="1"/>
            </c:dLbl>
            <c:dLbl>
              <c:idx val="10"/>
              <c:layout>
                <c:manualLayout>
                  <c:x val="-3.888888888888889E-2"/>
                  <c:y val="-4.6296296296296377E-2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es-PE"/>
                </a:p>
              </c:txPr>
              <c:showVal val="1"/>
            </c:dLbl>
            <c:delete val="1"/>
          </c:dLbls>
          <c:cat>
            <c:strRef>
              <c:f>'[BCRP157168201116520-datos.xls]Sheet1'!$A$2:$A$12</c:f>
              <c:strCach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strCache>
            </c:strRef>
          </c:cat>
          <c:val>
            <c:numRef>
              <c:f>'[BCRP157168201116520-datos.xls]Sheet1'!$B$2:$B$12</c:f>
              <c:numCache>
                <c:formatCode>0.0</c:formatCode>
                <c:ptCount val="11"/>
                <c:pt idx="0">
                  <c:v>7.7404870218782698</c:v>
                </c:pt>
                <c:pt idx="1">
                  <c:v>8.9056350766510626</c:v>
                </c:pt>
                <c:pt idx="2">
                  <c:v>9.8033713852160886</c:v>
                </c:pt>
                <c:pt idx="3">
                  <c:v>0.8616950314717986</c:v>
                </c:pt>
                <c:pt idx="4">
                  <c:v>8.7947497739593103</c:v>
                </c:pt>
                <c:pt idx="5">
                  <c:v>7.2211876578352943</c:v>
                </c:pt>
                <c:pt idx="6">
                  <c:v>7.2211876578352943</c:v>
                </c:pt>
                <c:pt idx="7">
                  <c:v>7.2211876578352943</c:v>
                </c:pt>
                <c:pt idx="8">
                  <c:v>7.2211876578352943</c:v>
                </c:pt>
                <c:pt idx="9">
                  <c:v>7.2211876578352943</c:v>
                </c:pt>
                <c:pt idx="10">
                  <c:v>7.2211876578352943</c:v>
                </c:pt>
              </c:numCache>
            </c:numRef>
          </c:val>
          <c:smooth val="1"/>
        </c:ser>
        <c:marker val="1"/>
        <c:axId val="86686336"/>
        <c:axId val="86688128"/>
      </c:lineChart>
      <c:catAx>
        <c:axId val="86686336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es-PE"/>
          </a:p>
        </c:txPr>
        <c:crossAx val="86688128"/>
        <c:crosses val="autoZero"/>
        <c:auto val="1"/>
        <c:lblAlgn val="ctr"/>
        <c:lblOffset val="100"/>
      </c:catAx>
      <c:valAx>
        <c:axId val="86688128"/>
        <c:scaling>
          <c:orientation val="minMax"/>
        </c:scaling>
        <c:axPos val="l"/>
        <c:numFmt formatCode="0.0" sourceLinked="1"/>
        <c:tickLblPos val="nextTo"/>
        <c:txPr>
          <a:bodyPr/>
          <a:lstStyle/>
          <a:p>
            <a:pPr>
              <a:defRPr b="1"/>
            </a:pPr>
            <a:endParaRPr lang="es-PE"/>
          </a:p>
        </c:txPr>
        <c:crossAx val="86686336"/>
        <c:crosses val="autoZero"/>
        <c:crossBetween val="between"/>
      </c:valAx>
      <c:spPr>
        <a:noFill/>
        <a:ln>
          <a:noFill/>
        </a:ln>
      </c:spPr>
    </c:plotArea>
    <c:plotVisOnly val="1"/>
  </c:chart>
  <c:spPr>
    <a:noFill/>
    <a:ln>
      <a:noFill/>
    </a:ln>
  </c:spPr>
  <c:externalData r:id="rId1"/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PE"/>
  <c:chart>
    <c:plotArea>
      <c:layout/>
      <c:lineChart>
        <c:grouping val="standard"/>
        <c:ser>
          <c:idx val="0"/>
          <c:order val="0"/>
          <c:spPr>
            <a:ln>
              <a:solidFill>
                <a:schemeClr val="accent2">
                  <a:lumMod val="50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1862745098039241E-2"/>
                  <c:y val="4.6296296296296377E-2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es-PE"/>
                </a:p>
              </c:txPr>
              <c:showVal val="1"/>
            </c:dLbl>
            <c:dLbl>
              <c:idx val="10"/>
              <c:layout>
                <c:manualLayout>
                  <c:x val="-1.4705882352941176E-2"/>
                  <c:y val="4.1666666666666664E-2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es-PE"/>
                </a:p>
              </c:txPr>
              <c:showVal val="1"/>
            </c:dLbl>
            <c:delete val="1"/>
          </c:dLbls>
          <c:cat>
            <c:strRef>
              <c:f>'[BCRP157168201116520-datos.xls]Sheet1'!$A$2:$A$12</c:f>
              <c:strCach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 (Meta)</c:v>
                </c:pt>
              </c:strCache>
            </c:strRef>
          </c:cat>
          <c:val>
            <c:numRef>
              <c:f>'[BCRP157168201116520-datos.xls]Sheet1'!$D$2:$D$12</c:f>
              <c:numCache>
                <c:formatCode>0.0</c:formatCode>
                <c:ptCount val="11"/>
                <c:pt idx="0">
                  <c:v>1.1374579472780613</c:v>
                </c:pt>
                <c:pt idx="1">
                  <c:v>3.9276793250174502</c:v>
                </c:pt>
                <c:pt idx="2">
                  <c:v>6.6502076560606955</c:v>
                </c:pt>
                <c:pt idx="3">
                  <c:v>0.24531631000000026</c:v>
                </c:pt>
                <c:pt idx="4">
                  <c:v>2.08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</c:numCache>
            </c:numRef>
          </c:val>
          <c:smooth val="1"/>
        </c:ser>
        <c:ser>
          <c:idx val="1"/>
          <c:order val="1"/>
          <c:spPr>
            <a:ln w="12700">
              <a:solidFill>
                <a:schemeClr val="tx1"/>
              </a:solidFill>
              <a:prstDash val="dash"/>
            </a:ln>
          </c:spPr>
          <c:marker>
            <c:symbol val="none"/>
          </c:marker>
          <c:cat>
            <c:strRef>
              <c:f>'[BCRP157168201116520-datos.xls]Sheet1'!$A$2:$A$12</c:f>
              <c:strCach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 (Meta)</c:v>
                </c:pt>
              </c:strCache>
            </c:strRef>
          </c:cat>
          <c:val>
            <c:numRef>
              <c:f>'[BCRP157168201116520-datos.xls]Sheet1'!$E$2:$E$12</c:f>
              <c:numCache>
                <c:formatCode>0.0</c:formatCode>
                <c:ptCount val="11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</c:numCache>
            </c:numRef>
          </c:val>
        </c:ser>
        <c:ser>
          <c:idx val="2"/>
          <c:order val="2"/>
          <c:spPr>
            <a:ln w="12700">
              <a:solidFill>
                <a:prstClr val="black"/>
              </a:solidFill>
              <a:prstDash val="dash"/>
            </a:ln>
          </c:spPr>
          <c:marker>
            <c:symbol val="none"/>
          </c:marker>
          <c:cat>
            <c:strRef>
              <c:f>'[BCRP157168201116520-datos.xls]Sheet1'!$A$2:$A$12</c:f>
              <c:strCach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 (Meta)</c:v>
                </c:pt>
              </c:strCache>
            </c:strRef>
          </c:cat>
          <c:val>
            <c:numRef>
              <c:f>'[BCRP157168201116520-datos.xls]Sheet1'!$F$2:$F$12</c:f>
              <c:numCache>
                <c:formatCode>0.0</c:formatCode>
                <c:ptCount val="11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</c:ser>
        <c:marker val="1"/>
        <c:axId val="87206528"/>
        <c:axId val="87216512"/>
      </c:lineChart>
      <c:catAx>
        <c:axId val="87206528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es-PE"/>
          </a:p>
        </c:txPr>
        <c:crossAx val="87216512"/>
        <c:crosses val="autoZero"/>
        <c:auto val="1"/>
        <c:lblAlgn val="ctr"/>
        <c:lblOffset val="100"/>
      </c:catAx>
      <c:valAx>
        <c:axId val="87216512"/>
        <c:scaling>
          <c:orientation val="minMax"/>
        </c:scaling>
        <c:axPos val="l"/>
        <c:numFmt formatCode="0.0" sourceLinked="1"/>
        <c:tickLblPos val="nextTo"/>
        <c:txPr>
          <a:bodyPr/>
          <a:lstStyle/>
          <a:p>
            <a:pPr>
              <a:defRPr b="1"/>
            </a:pPr>
            <a:endParaRPr lang="es-PE"/>
          </a:p>
        </c:txPr>
        <c:crossAx val="87206528"/>
        <c:crosses val="autoZero"/>
        <c:crossBetween val="between"/>
      </c:valAx>
      <c:spPr>
        <a:noFill/>
        <a:ln>
          <a:noFill/>
        </a:ln>
      </c:spPr>
    </c:plotArea>
    <c:plotVisOnly val="1"/>
  </c:chart>
  <c:spPr>
    <a:noFill/>
    <a:ln>
      <a:noFill/>
    </a:ln>
  </c:spPr>
  <c:externalData r:id="rId1"/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PE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'I. Operativos1'!$E$2</c:f>
              <c:strCache>
                <c:ptCount val="1"/>
                <c:pt idx="0">
                  <c:v>Ranking Infraestructura</c:v>
                </c:pt>
              </c:strCache>
            </c:strRef>
          </c:tx>
          <c:spPr>
            <a:solidFill>
              <a:srgbClr val="FF0000"/>
            </a:solidFill>
            <a:ln w="25400">
              <a:noFill/>
            </a:ln>
          </c:spPr>
          <c:dPt>
            <c:idx val="2"/>
            <c:spPr>
              <a:solidFill>
                <a:srgbClr val="C0C0C0"/>
              </a:solidFill>
              <a:ln w="25400">
                <a:noFill/>
              </a:ln>
            </c:spPr>
          </c:dPt>
          <c:dLbls>
            <c:dLbl>
              <c:idx val="0"/>
              <c:layout>
                <c:manualLayout>
                  <c:x val="-2.1038785912959091E-2"/>
                  <c:y val="0.22239136656183722"/>
                </c:manualLayout>
              </c:layout>
              <c:showVal val="1"/>
            </c:dLbl>
            <c:dLbl>
              <c:idx val="1"/>
              <c:layout>
                <c:manualLayout>
                  <c:x val="1.5779092702169626E-2"/>
                  <c:y val="0.35153797865662278"/>
                </c:manualLayout>
              </c:layout>
              <c:showVal val="1"/>
            </c:dLbl>
            <c:dLbl>
              <c:idx val="2"/>
              <c:layout>
                <c:manualLayout>
                  <c:x val="2.6298487836949381E-3"/>
                  <c:y val="0.21092278719397492"/>
                </c:manualLayout>
              </c:layout>
              <c:spPr/>
              <c:txPr>
                <a:bodyPr/>
                <a:lstStyle/>
                <a:p>
                  <a:pPr>
                    <a:defRPr lang="es-PE" sz="1200" b="1">
                      <a:solidFill>
                        <a:schemeClr val="tx1"/>
                      </a:solidFill>
                    </a:defRPr>
                  </a:pPr>
                  <a:endParaRPr lang="es-PE"/>
                </a:p>
              </c:txPr>
              <c:showVal val="1"/>
            </c:dLbl>
            <c:txPr>
              <a:bodyPr/>
              <a:lstStyle/>
              <a:p>
                <a:pPr>
                  <a:defRPr lang="es-PE" sz="1200" b="1">
                    <a:solidFill>
                      <a:schemeClr val="bg1"/>
                    </a:solidFill>
                  </a:defRPr>
                </a:pPr>
                <a:endParaRPr lang="es-PE"/>
              </a:p>
            </c:txPr>
            <c:showVal val="1"/>
          </c:dLbls>
          <c:cat>
            <c:strRef>
              <c:f>'I. Operativos1'!$A$3:$A$5</c:f>
              <c:strCache>
                <c:ptCount val="3"/>
                <c:pt idx="0">
                  <c:v>2008</c:v>
                </c:pt>
                <c:pt idx="1">
                  <c:v>2011</c:v>
                </c:pt>
                <c:pt idx="2">
                  <c:v>2016 (Meta)</c:v>
                </c:pt>
              </c:strCache>
            </c:strRef>
          </c:cat>
          <c:val>
            <c:numRef>
              <c:f>'I. Operativos1'!$E$3:$E$5</c:f>
              <c:numCache>
                <c:formatCode>General</c:formatCode>
                <c:ptCount val="3"/>
                <c:pt idx="0">
                  <c:v>110</c:v>
                </c:pt>
                <c:pt idx="1">
                  <c:v>88</c:v>
                </c:pt>
                <c:pt idx="2">
                  <c:v>43</c:v>
                </c:pt>
              </c:numCache>
            </c:numRef>
          </c:val>
        </c:ser>
        <c:gapWidth val="76"/>
        <c:axId val="87384832"/>
        <c:axId val="87386368"/>
      </c:barChart>
      <c:catAx>
        <c:axId val="8738483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lang="es-PE"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PE"/>
          </a:p>
        </c:txPr>
        <c:crossAx val="87386368"/>
        <c:crosses val="autoZero"/>
        <c:auto val="1"/>
        <c:lblAlgn val="ctr"/>
        <c:lblOffset val="100"/>
      </c:catAx>
      <c:valAx>
        <c:axId val="87386368"/>
        <c:scaling>
          <c:orientation val="minMax"/>
          <c:max val="111"/>
        </c:scaling>
        <c:delete val="1"/>
        <c:axPos val="l"/>
        <c:numFmt formatCode="General" sourceLinked="1"/>
        <c:majorTickMark val="none"/>
        <c:tickLblPos val="none"/>
        <c:crossAx val="8738483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noFill/>
    <a:ln w="9525">
      <a:noFill/>
    </a:ln>
  </c:spPr>
  <c:externalData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PE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9781332089836601E-2"/>
          <c:y val="4.9149383740496273E-2"/>
          <c:w val="0.90107027222620661"/>
          <c:h val="0.95085060355844475"/>
        </c:manualLayout>
      </c:layout>
      <c:barChart>
        <c:barDir val="col"/>
        <c:grouping val="clustered"/>
        <c:ser>
          <c:idx val="0"/>
          <c:order val="0"/>
          <c:tx>
            <c:strRef>
              <c:f>'I. Operativos1'!$D$2</c:f>
              <c:strCache>
                <c:ptCount val="1"/>
                <c:pt idx="0">
                  <c:v>Ranking Institucionalidad</c:v>
                </c:pt>
              </c:strCache>
            </c:strRef>
          </c:tx>
          <c:spPr>
            <a:solidFill>
              <a:srgbClr val="0000FF"/>
            </a:solidFill>
            <a:ln w="25400">
              <a:noFill/>
            </a:ln>
          </c:spPr>
          <c:dPt>
            <c:idx val="2"/>
            <c:spPr>
              <a:solidFill>
                <a:srgbClr val="C0C0C0"/>
              </a:solidFill>
              <a:ln w="25400">
                <a:noFill/>
              </a:ln>
            </c:spPr>
          </c:dPt>
          <c:dLbls>
            <c:dLbl>
              <c:idx val="0"/>
              <c:layout>
                <c:manualLayout>
                  <c:x val="3.1217540721203241E-3"/>
                  <c:y val="0.36673001714062631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7.3339404857796974E-3"/>
                  <c:y val="0.46604428895668332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8.5773125197557965E-4"/>
                  <c:y val="0.37987780666393484"/>
                </c:manualLayout>
              </c:layout>
              <c:tx>
                <c:rich>
                  <a:bodyPr/>
                  <a:lstStyle/>
                  <a:p>
                    <a:pPr>
                      <a:defRPr lang="es-PE" sz="1200" b="1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dirty="0" smtClean="0"/>
                      <a:t>62</a:t>
                    </a:r>
                    <a:endParaRPr lang="en-US" dirty="0"/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lang="es-PE" sz="1200" b="1" i="0" u="none" strike="noStrike" baseline="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</a:defRPr>
                </a:pPr>
                <a:endParaRPr lang="es-PE"/>
              </a:p>
            </c:txPr>
            <c:showVal val="1"/>
          </c:dLbls>
          <c:cat>
            <c:strRef>
              <c:f>'I. Operativos1'!$A$3:$A$5</c:f>
              <c:strCache>
                <c:ptCount val="3"/>
                <c:pt idx="0">
                  <c:v>2008</c:v>
                </c:pt>
                <c:pt idx="1">
                  <c:v>2011</c:v>
                </c:pt>
                <c:pt idx="2">
                  <c:v>2016 (Meta)</c:v>
                </c:pt>
              </c:strCache>
            </c:strRef>
          </c:cat>
          <c:val>
            <c:numRef>
              <c:f>'I. Operativos1'!$D$3:$D$5</c:f>
              <c:numCache>
                <c:formatCode>General</c:formatCode>
                <c:ptCount val="3"/>
                <c:pt idx="0">
                  <c:v>101</c:v>
                </c:pt>
                <c:pt idx="1">
                  <c:v>96</c:v>
                </c:pt>
                <c:pt idx="2">
                  <c:v>77</c:v>
                </c:pt>
              </c:numCache>
            </c:numRef>
          </c:val>
        </c:ser>
        <c:gapWidth val="70"/>
        <c:axId val="87402752"/>
        <c:axId val="87420928"/>
      </c:barChart>
      <c:catAx>
        <c:axId val="87402752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 lang="es-PE" sz="11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PE"/>
          </a:p>
        </c:txPr>
        <c:crossAx val="87420928"/>
        <c:crosses val="autoZero"/>
        <c:auto val="1"/>
        <c:lblAlgn val="ctr"/>
        <c:lblOffset val="100"/>
      </c:catAx>
      <c:valAx>
        <c:axId val="87420928"/>
        <c:scaling>
          <c:orientation val="minMax"/>
          <c:max val="103"/>
        </c:scaling>
        <c:delete val="1"/>
        <c:axPos val="l"/>
        <c:numFmt formatCode="General" sourceLinked="1"/>
        <c:tickLblPos val="none"/>
        <c:crossAx val="8740275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noFill/>
    <a:ln w="9525">
      <a:noFill/>
    </a:ln>
  </c:spPr>
  <c:externalData r:id="rId2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PE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'I. Operativos1'!$F$2</c:f>
              <c:strCache>
                <c:ptCount val="1"/>
                <c:pt idx="0">
                  <c:v> Ranking Eficiencia del mercado laboral</c:v>
                </c:pt>
              </c:strCache>
            </c:strRef>
          </c:tx>
          <c:spPr>
            <a:solidFill>
              <a:srgbClr val="008080"/>
            </a:solidFill>
            <a:ln w="25400">
              <a:noFill/>
            </a:ln>
          </c:spPr>
          <c:dPt>
            <c:idx val="2"/>
            <c:spPr>
              <a:solidFill>
                <a:srgbClr val="C0C0C0"/>
              </a:solidFill>
              <a:ln w="25400">
                <a:noFill/>
              </a:ln>
            </c:spPr>
          </c:dPt>
          <c:dLbls>
            <c:dLbl>
              <c:idx val="0"/>
              <c:layout>
                <c:manualLayout>
                  <c:x val="2.5641025641025997E-3"/>
                  <c:y val="0.28094967476332661"/>
                </c:manualLayout>
              </c:layout>
              <c:showVal val="1"/>
            </c:dLbl>
            <c:dLbl>
              <c:idx val="1"/>
              <c:layout>
                <c:manualLayout>
                  <c:x val="2.5641025641025997E-3"/>
                  <c:y val="0.24549000707475141"/>
                </c:manualLayout>
              </c:layout>
              <c:showVal val="1"/>
            </c:dLbl>
            <c:dLbl>
              <c:idx val="2"/>
              <c:layout>
                <c:manualLayout>
                  <c:x val="2.5641025641025069E-3"/>
                  <c:y val="0.21003033938617802"/>
                </c:manualLayout>
              </c:layout>
              <c:tx>
                <c:rich>
                  <a:bodyPr/>
                  <a:lstStyle/>
                  <a:p>
                    <a:pPr>
                      <a:defRPr lang="es-PE" sz="1200" b="1">
                        <a:solidFill>
                          <a:schemeClr val="tx1"/>
                        </a:solidFill>
                      </a:defRPr>
                    </a:pPr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40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pPr/>
              <c:showVal val="1"/>
            </c:dLbl>
            <c:txPr>
              <a:bodyPr/>
              <a:lstStyle/>
              <a:p>
                <a:pPr>
                  <a:defRPr lang="es-PE" sz="1200" b="1">
                    <a:solidFill>
                      <a:schemeClr val="bg1"/>
                    </a:solidFill>
                  </a:defRPr>
                </a:pPr>
                <a:endParaRPr lang="es-PE"/>
              </a:p>
            </c:txPr>
            <c:showVal val="1"/>
          </c:dLbls>
          <c:cat>
            <c:strRef>
              <c:f>'I. Operativos1'!$A$3:$A$5</c:f>
              <c:strCache>
                <c:ptCount val="3"/>
                <c:pt idx="0">
                  <c:v>2008</c:v>
                </c:pt>
                <c:pt idx="1">
                  <c:v>2011</c:v>
                </c:pt>
                <c:pt idx="2">
                  <c:v>2016 (Meta)</c:v>
                </c:pt>
              </c:strCache>
            </c:strRef>
          </c:cat>
          <c:val>
            <c:numRef>
              <c:f>'I. Operativos1'!$F$3:$F$5</c:f>
              <c:numCache>
                <c:formatCode>General</c:formatCode>
                <c:ptCount val="3"/>
                <c:pt idx="0">
                  <c:v>75</c:v>
                </c:pt>
                <c:pt idx="1">
                  <c:v>56</c:v>
                </c:pt>
                <c:pt idx="2">
                  <c:v>31</c:v>
                </c:pt>
              </c:numCache>
            </c:numRef>
          </c:val>
        </c:ser>
        <c:gapWidth val="82"/>
        <c:axId val="87334912"/>
        <c:axId val="87336448"/>
      </c:barChart>
      <c:catAx>
        <c:axId val="8733491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lang="es-PE" sz="11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PE"/>
          </a:p>
        </c:txPr>
        <c:crossAx val="87336448"/>
        <c:crosses val="autoZero"/>
        <c:auto val="1"/>
        <c:lblAlgn val="ctr"/>
        <c:lblOffset val="100"/>
      </c:catAx>
      <c:valAx>
        <c:axId val="87336448"/>
        <c:scaling>
          <c:orientation val="minMax"/>
          <c:max val="75"/>
          <c:min val="0"/>
        </c:scaling>
        <c:delete val="1"/>
        <c:axPos val="l"/>
        <c:numFmt formatCode="General" sourceLinked="1"/>
        <c:majorTickMark val="none"/>
        <c:tickLblPos val="none"/>
        <c:crossAx val="8733491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noFill/>
    <a:ln w="9525">
      <a:noFill/>
    </a:ln>
  </c:spPr>
  <c:externalData r:id="rId2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PE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3.0555555555555582E-2"/>
          <c:y val="5.5555555555555455E-2"/>
          <c:w val="0.93888888888889233"/>
          <c:h val="0.79407006415864678"/>
        </c:manualLayout>
      </c:layout>
      <c:barChart>
        <c:barDir val="col"/>
        <c:grouping val="clustered"/>
        <c:ser>
          <c:idx val="0"/>
          <c:order val="0"/>
          <c:dPt>
            <c:idx val="0"/>
            <c:spPr>
              <a:solidFill>
                <a:schemeClr val="accent2">
                  <a:lumMod val="50000"/>
                </a:schemeClr>
              </a:solidFill>
            </c:spPr>
          </c:dPt>
          <c:dPt>
            <c:idx val="1"/>
            <c:spPr>
              <a:solidFill>
                <a:srgbClr val="C0504D">
                  <a:lumMod val="50000"/>
                </a:srgbClr>
              </a:solidFill>
            </c:spPr>
          </c:dPt>
          <c:dPt>
            <c:idx val="2"/>
            <c:spPr>
              <a:solidFill>
                <a:schemeClr val="bg1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2.5462668816040682E-17"/>
                  <c:y val="0.32407407407407796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>
                        <a:solidFill>
                          <a:schemeClr val="bg1"/>
                        </a:solidFill>
                      </a:rPr>
                      <a:t>110</a:t>
                    </a:r>
                  </a:p>
                </c:rich>
              </c:tx>
              <c:dLblPos val="outEnd"/>
            </c:dLbl>
            <c:dLbl>
              <c:idx val="1"/>
              <c:layout>
                <c:manualLayout>
                  <c:x val="2.7777777777778694E-3"/>
                  <c:y val="0.3564814814814834"/>
                </c:manualLayout>
              </c:layout>
              <c:spPr/>
              <c:txPr>
                <a:bodyPr/>
                <a:lstStyle/>
                <a:p>
                  <a:pPr algn="ctr" rtl="0">
                    <a:defRPr lang="en-US" sz="12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PE"/>
                </a:p>
              </c:txPr>
              <c:dLblPos val="outEnd"/>
              <c:showVal val="1"/>
            </c:dLbl>
            <c:dLbl>
              <c:idx val="2"/>
              <c:layout>
                <c:manualLayout>
                  <c:x val="5.5555555555555558E-3"/>
                  <c:y val="0.1944444444444462"/>
                </c:manualLayout>
              </c:layout>
              <c:tx>
                <c:rich>
                  <a:bodyPr/>
                  <a:lstStyle/>
                  <a:p>
                    <a:pPr algn="ctr" rtl="0">
                      <a:defRPr lang="en-US" sz="12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 dirty="0" smtClean="0">
                        <a:solidFill>
                          <a:schemeClr val="tx1"/>
                        </a:solidFill>
                      </a:rPr>
                      <a:t>80</a:t>
                    </a:r>
                    <a:endParaRPr lang="en-US" b="1" dirty="0">
                      <a:solidFill>
                        <a:schemeClr val="tx1"/>
                      </a:solidFill>
                    </a:endParaRPr>
                  </a:p>
                </c:rich>
              </c:tx>
              <c:spPr/>
              <c:dLblPos val="outEnd"/>
              <c:showVal val="1"/>
            </c:dLbl>
            <c:txPr>
              <a:bodyPr/>
              <a:lstStyle/>
              <a:p>
                <a:pPr>
                  <a:defRPr lang="es-PE"/>
                </a:pPr>
                <a:endParaRPr lang="es-PE"/>
              </a:p>
            </c:txPr>
            <c:showVal val="1"/>
          </c:dLbls>
          <c:cat>
            <c:strRef>
              <c:f>Hoja1!$G$5:$I$5</c:f>
              <c:strCache>
                <c:ptCount val="3"/>
                <c:pt idx="0">
                  <c:v>2008</c:v>
                </c:pt>
                <c:pt idx="1">
                  <c:v>2011</c:v>
                </c:pt>
                <c:pt idx="2">
                  <c:v>2016 (Meta)</c:v>
                </c:pt>
              </c:strCache>
            </c:strRef>
          </c:cat>
          <c:val>
            <c:numRef>
              <c:f>Hoja1!$G$12:$I$12</c:f>
              <c:numCache>
                <c:formatCode>General</c:formatCode>
                <c:ptCount val="3"/>
                <c:pt idx="0">
                  <c:v>110</c:v>
                </c:pt>
                <c:pt idx="1">
                  <c:v>110</c:v>
                </c:pt>
                <c:pt idx="2">
                  <c:v>108</c:v>
                </c:pt>
              </c:numCache>
            </c:numRef>
          </c:val>
        </c:ser>
        <c:axId val="87497344"/>
        <c:axId val="87540096"/>
      </c:barChart>
      <c:catAx>
        <c:axId val="8749734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s-PE" sz="1100" b="1"/>
            </a:pPr>
            <a:endParaRPr lang="es-PE"/>
          </a:p>
        </c:txPr>
        <c:crossAx val="87540096"/>
        <c:crosses val="autoZero"/>
        <c:auto val="1"/>
        <c:lblAlgn val="ctr"/>
        <c:lblOffset val="100"/>
      </c:catAx>
      <c:valAx>
        <c:axId val="87540096"/>
        <c:scaling>
          <c:orientation val="minMax"/>
        </c:scaling>
        <c:delete val="1"/>
        <c:axPos val="l"/>
        <c:numFmt formatCode="General" sourceLinked="1"/>
        <c:tickLblPos val="none"/>
        <c:crossAx val="8749734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noFill/>
    <a:ln>
      <a:noFill/>
    </a:ln>
  </c:spPr>
  <c:externalData r:id="rId2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PE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2.0846794712047131E-2"/>
          <c:y val="3.0818211378957232E-2"/>
          <c:w val="0.97162354747387303"/>
          <c:h val="0.83000723135983989"/>
        </c:manualLayout>
      </c:layout>
      <c:lineChart>
        <c:grouping val="standard"/>
        <c:ser>
          <c:idx val="0"/>
          <c:order val="0"/>
          <c:tx>
            <c:strRef>
              <c:f>'Finales soc'!$C$3</c:f>
              <c:strCache>
                <c:ptCount val="1"/>
                <c:pt idx="0">
                  <c:v>Pobreza total</c:v>
                </c:pt>
              </c:strCache>
            </c:strRef>
          </c:tx>
          <c:spPr>
            <a:ln w="41275">
              <a:solidFill>
                <a:srgbClr val="C0504D">
                  <a:lumMod val="50000"/>
                </a:srgbClr>
              </a:solidFill>
            </a:ln>
          </c:spPr>
          <c:marker>
            <c:symbol val="diamond"/>
            <c:size val="10"/>
            <c:spPr>
              <a:solidFill>
                <a:schemeClr val="accent2">
                  <a:lumMod val="5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c:spPr>
          </c:marker>
          <c:dPt>
            <c:idx val="2"/>
            <c:spPr>
              <a:ln w="41275">
                <a:solidFill>
                  <a:srgbClr val="C0504D">
                    <a:lumMod val="50000"/>
                  </a:srgbClr>
                </a:solidFill>
                <a:prstDash val="dash"/>
              </a:ln>
            </c:spPr>
          </c:dPt>
          <c:dLbls>
            <c:dLbl>
              <c:idx val="0"/>
              <c:layout>
                <c:manualLayout>
                  <c:x val="-6.8225873603063286E-2"/>
                  <c:y val="9.8057945296684268E-2"/>
                </c:manualLayout>
              </c:layout>
              <c:showVal val="1"/>
            </c:dLbl>
            <c:dLbl>
              <c:idx val="1"/>
              <c:layout>
                <c:manualLayout>
                  <c:x val="-9.8548484093313668E-2"/>
                  <c:y val="7.284304507753521E-2"/>
                </c:manualLayout>
              </c:layout>
              <c:showVal val="1"/>
            </c:dLbl>
            <c:dLbl>
              <c:idx val="2"/>
              <c:layout>
                <c:manualLayout>
                  <c:x val="-0.10044364724895508"/>
                  <c:y val="5.8834767178009284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/>
                      <a:t>20.0</a:t>
                    </a:r>
                    <a:endParaRPr lang="en-US" sz="1400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</a:defRPr>
                </a:pPr>
                <a:endParaRPr lang="es-PE"/>
              </a:p>
            </c:txPr>
            <c:showVal val="1"/>
          </c:dLbls>
          <c:cat>
            <c:strRef>
              <c:f>'Finales soc'!$B$4:$B$6</c:f>
              <c:strCache>
                <c:ptCount val="3"/>
                <c:pt idx="0">
                  <c:v>2006</c:v>
                </c:pt>
                <c:pt idx="1">
                  <c:v>2011</c:v>
                </c:pt>
                <c:pt idx="2">
                  <c:v>2016 (Meta)</c:v>
                </c:pt>
              </c:strCache>
            </c:strRef>
          </c:cat>
          <c:val>
            <c:numRef>
              <c:f>'Finales soc'!$C$4:$C$6</c:f>
              <c:numCache>
                <c:formatCode>#,##0.0</c:formatCode>
                <c:ptCount val="3"/>
                <c:pt idx="0">
                  <c:v>44.5</c:v>
                </c:pt>
                <c:pt idx="1">
                  <c:v>30.406589890167453</c:v>
                </c:pt>
                <c:pt idx="2">
                  <c:v>15</c:v>
                </c:pt>
              </c:numCache>
            </c:numRef>
          </c:val>
        </c:ser>
        <c:marker val="1"/>
        <c:axId val="87605248"/>
        <c:axId val="87606784"/>
      </c:lineChart>
      <c:catAx>
        <c:axId val="8760524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PE"/>
          </a:p>
        </c:txPr>
        <c:crossAx val="87606784"/>
        <c:crosses val="autoZero"/>
        <c:auto val="1"/>
        <c:lblAlgn val="ctr"/>
        <c:lblOffset val="100"/>
      </c:catAx>
      <c:valAx>
        <c:axId val="87606784"/>
        <c:scaling>
          <c:orientation val="minMax"/>
          <c:max val="47"/>
          <c:min val="0"/>
        </c:scaling>
        <c:delete val="1"/>
        <c:axPos val="l"/>
        <c:numFmt formatCode="#,##0.0" sourceLinked="1"/>
        <c:majorTickMark val="none"/>
        <c:tickLblPos val="none"/>
        <c:crossAx val="87605248"/>
        <c:crosses val="autoZero"/>
        <c:crossBetween val="between"/>
        <c:minorUnit val="10"/>
      </c:valAx>
      <c:spPr>
        <a:noFill/>
        <a:ln w="25400">
          <a:noFill/>
        </a:ln>
      </c:spPr>
    </c:plotArea>
    <c:plotVisOnly val="1"/>
    <c:dispBlanksAs val="gap"/>
  </c:chart>
  <c:spPr>
    <a:noFill/>
    <a:ln w="9525">
      <a:noFill/>
    </a:ln>
  </c:spPr>
  <c:externalData r:id="rId2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PE"/>
  <c:chart>
    <c:plotArea>
      <c:layout/>
      <c:lineChart>
        <c:grouping val="standard"/>
        <c:ser>
          <c:idx val="0"/>
          <c:order val="0"/>
          <c:spPr>
            <a:ln w="44450">
              <a:solidFill>
                <a:schemeClr val="accent3">
                  <a:lumMod val="50000"/>
                </a:schemeClr>
              </a:solidFill>
            </a:ln>
          </c:spPr>
          <c:marker>
            <c:symbol val="diamond"/>
            <c:size val="10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</c:spPr>
          </c:marker>
          <c:dPt>
            <c:idx val="2"/>
            <c:spPr>
              <a:ln w="44450">
                <a:solidFill>
                  <a:schemeClr val="accent3">
                    <a:lumMod val="50000"/>
                  </a:schemeClr>
                </a:solidFill>
                <a:prstDash val="dash"/>
              </a:ln>
            </c:spPr>
          </c:dPt>
          <c:dLbls>
            <c:dLbl>
              <c:idx val="0"/>
              <c:layout>
                <c:manualLayout>
                  <c:x val="0"/>
                  <c:y val="-1.3888888888888938E-2"/>
                </c:manualLayout>
              </c:layout>
              <c:showVal val="1"/>
            </c:dLbl>
            <c:dLbl>
              <c:idx val="1"/>
              <c:layout>
                <c:manualLayout>
                  <c:x val="8.3333333333333367E-3"/>
                  <c:y val="-2.7777777777777922E-2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-2.3148148148148064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es-PE"/>
              </a:p>
            </c:txPr>
            <c:showVal val="1"/>
          </c:dLbls>
          <c:cat>
            <c:strRef>
              <c:f>Hoja3!$B$7:$B$9</c:f>
              <c:strCache>
                <c:ptCount val="3"/>
                <c:pt idx="0">
                  <c:v>2006</c:v>
                </c:pt>
                <c:pt idx="1">
                  <c:v>2011</c:v>
                </c:pt>
                <c:pt idx="2">
                  <c:v>2016 (Meta)</c:v>
                </c:pt>
              </c:strCache>
            </c:strRef>
          </c:cat>
          <c:val>
            <c:numRef>
              <c:f>Hoja3!$C$7:$C$9</c:f>
              <c:numCache>
                <c:formatCode>0.0</c:formatCode>
                <c:ptCount val="3"/>
                <c:pt idx="0">
                  <c:v>16.100000000000001</c:v>
                </c:pt>
                <c:pt idx="1">
                  <c:v>9.5</c:v>
                </c:pt>
                <c:pt idx="2">
                  <c:v>5</c:v>
                </c:pt>
              </c:numCache>
            </c:numRef>
          </c:val>
        </c:ser>
        <c:marker val="1"/>
        <c:axId val="87630592"/>
        <c:axId val="87632128"/>
      </c:lineChart>
      <c:catAx>
        <c:axId val="8763059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 b="1"/>
            </a:pPr>
            <a:endParaRPr lang="es-PE"/>
          </a:p>
        </c:txPr>
        <c:crossAx val="87632128"/>
        <c:crosses val="autoZero"/>
        <c:auto val="1"/>
        <c:lblAlgn val="ctr"/>
        <c:lblOffset val="100"/>
      </c:catAx>
      <c:valAx>
        <c:axId val="87632128"/>
        <c:scaling>
          <c:orientation val="minMax"/>
          <c:min val="4"/>
        </c:scaling>
        <c:delete val="1"/>
        <c:axPos val="l"/>
        <c:numFmt formatCode="0.0" sourceLinked="1"/>
        <c:tickLblPos val="none"/>
        <c:crossAx val="87630592"/>
        <c:crosses val="autoZero"/>
        <c:crossBetween val="between"/>
      </c:valAx>
      <c:spPr>
        <a:noFill/>
        <a:ln>
          <a:noFill/>
        </a:ln>
      </c:spPr>
    </c:plotArea>
    <c:plotVisOnly val="1"/>
  </c:chart>
  <c:spPr>
    <a:noFill/>
    <a:ln>
      <a:noFill/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PE"/>
  <c:chart>
    <c:plotArea>
      <c:layout>
        <c:manualLayout>
          <c:layoutTarget val="inner"/>
          <c:xMode val="edge"/>
          <c:yMode val="edge"/>
          <c:x val="6.3888888888888884E-2"/>
          <c:y val="5.092592592592593E-2"/>
          <c:w val="0.88611111111111118"/>
          <c:h val="0.89814814814814825"/>
        </c:manualLayout>
      </c:layout>
      <c:lineChart>
        <c:grouping val="standard"/>
        <c:ser>
          <c:idx val="0"/>
          <c:order val="0"/>
          <c:spPr>
            <a:ln w="47625">
              <a:solidFill>
                <a:schemeClr val="tx2">
                  <a:lumMod val="50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6.7923983055882001E-2"/>
                  <c:y val="-4.6297489867335338E-3"/>
                </c:manualLayout>
              </c:layout>
              <c:showVal val="1"/>
            </c:dLbl>
            <c:delete val="1"/>
          </c:dLbls>
          <c:val>
            <c:numRef>
              <c:f>Hoja1!$B$5:$B$10</c:f>
              <c:numCache>
                <c:formatCode>General</c:formatCode>
                <c:ptCount val="6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</c:numCache>
            </c:numRef>
          </c:val>
        </c:ser>
        <c:ser>
          <c:idx val="1"/>
          <c:order val="1"/>
          <c:spPr>
            <a:ln w="47625">
              <a:solidFill>
                <a:schemeClr val="accent2">
                  <a:lumMod val="50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6.8343105300625179E-2"/>
                  <c:y val="-4.3081632569985633E-3"/>
                </c:manualLayout>
              </c:layout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1400" b="1"/>
                      <a:t>t</a:t>
                    </a:r>
                  </a:p>
                </c:rich>
              </c:tx>
              <c:showVal val="1"/>
            </c:dLbl>
            <c:delete val="1"/>
          </c:dLbls>
          <c:val>
            <c:numRef>
              <c:f>Hoja1!$C$5:$C$10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marker val="1"/>
        <c:axId val="76120064"/>
        <c:axId val="76121600"/>
      </c:lineChart>
      <c:catAx>
        <c:axId val="76120064"/>
        <c:scaling>
          <c:orientation val="minMax"/>
        </c:scaling>
        <c:delete val="1"/>
        <c:axPos val="b"/>
        <c:tickLblPos val="none"/>
        <c:crossAx val="76121600"/>
        <c:crosses val="autoZero"/>
        <c:auto val="1"/>
        <c:lblAlgn val="ctr"/>
        <c:lblOffset val="100"/>
      </c:catAx>
      <c:valAx>
        <c:axId val="76121600"/>
        <c:scaling>
          <c:orientation val="minMax"/>
          <c:max val="4"/>
          <c:min val="-2"/>
        </c:scaling>
        <c:axPos val="l"/>
        <c:numFmt formatCode="General" sourceLinked="1"/>
        <c:tickLblPos val="none"/>
        <c:spPr>
          <a:ln w="28575">
            <a:solidFill>
              <a:schemeClr val="tx1"/>
            </a:solidFill>
          </a:ln>
        </c:spPr>
        <c:crossAx val="76120064"/>
        <c:crosses val="autoZero"/>
        <c:crossBetween val="midCat"/>
        <c:majorUnit val="2"/>
      </c:valAx>
      <c:spPr>
        <a:noFill/>
        <a:ln>
          <a:noFill/>
        </a:ln>
      </c:spPr>
    </c:plotArea>
    <c:plotVisOnly val="1"/>
  </c:chart>
  <c:spPr>
    <a:noFill/>
    <a:ln>
      <a:noFill/>
    </a:ln>
  </c:spPr>
  <c:externalData r:id="rId1"/>
  <c:userShapes r:id="rId2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PE"/>
  <c:style val="8"/>
  <c:clrMapOvr bg1="lt1" tx1="dk1" bg2="lt2" tx2="dk2" accent1="accent1" accent2="accent2" accent3="accent3" accent4="accent4" accent5="accent5" accent6="accent6" hlink="hlink" folHlink="folHlink"/>
  <c:chart>
    <c:plotArea>
      <c:layout/>
      <c:lineChart>
        <c:grouping val="stacked"/>
        <c:ser>
          <c:idx val="0"/>
          <c:order val="0"/>
          <c:spPr>
            <a:ln w="44450"/>
          </c:spPr>
          <c:marker>
            <c:symbol val="diamond"/>
            <c:size val="10"/>
            <c:spPr>
              <a:ln w="0"/>
            </c:spPr>
          </c:marker>
          <c:dPt>
            <c:idx val="2"/>
            <c:spPr>
              <a:ln w="44450">
                <a:prstDash val="dash"/>
              </a:ln>
            </c:spPr>
          </c:dPt>
          <c:dLbls>
            <c:dLbl>
              <c:idx val="0"/>
              <c:layout>
                <c:manualLayout>
                  <c:x val="-7.6080871188604335E-2"/>
                  <c:y val="0.11569031591654771"/>
                </c:manualLayout>
              </c:layout>
              <c:showVal val="1"/>
            </c:dLbl>
            <c:dLbl>
              <c:idx val="1"/>
              <c:layout>
                <c:manualLayout>
                  <c:x val="-7.6080871188604321E-2"/>
                  <c:y val="7.5450206032531331E-2"/>
                </c:manualLayout>
              </c:layout>
              <c:showVal val="1"/>
            </c:dLbl>
            <c:dLbl>
              <c:idx val="2"/>
              <c:layout>
                <c:manualLayout>
                  <c:x val="-1.2597806592918247E-2"/>
                  <c:y val="5.6438173536273763E-2"/>
                </c:manualLayout>
              </c:layout>
              <c:tx>
                <c:rich>
                  <a:bodyPr/>
                  <a:lstStyle/>
                  <a:p>
                    <a:r>
                      <a:rPr lang="en-US" sz="1400" smtClean="0"/>
                      <a:t>6.0</a:t>
                    </a:r>
                    <a:endParaRPr lang="en-US" sz="1400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es-PE"/>
              </a:p>
            </c:txPr>
            <c:showVal val="1"/>
          </c:dLbls>
          <c:cat>
            <c:strRef>
              <c:f>Hoja1!$D$5:$D$7</c:f>
              <c:strCache>
                <c:ptCount val="3"/>
                <c:pt idx="0">
                  <c:v>2006</c:v>
                </c:pt>
                <c:pt idx="1">
                  <c:v>2011</c:v>
                </c:pt>
                <c:pt idx="2">
                  <c:v>2016 (Meta)</c:v>
                </c:pt>
              </c:strCache>
            </c:strRef>
          </c:cat>
          <c:val>
            <c:numRef>
              <c:f>Hoja1!$E$5:$E$7</c:f>
              <c:numCache>
                <c:formatCode>General</c:formatCode>
                <c:ptCount val="3"/>
                <c:pt idx="0">
                  <c:v>22.7</c:v>
                </c:pt>
                <c:pt idx="1">
                  <c:v>17.5</c:v>
                </c:pt>
                <c:pt idx="2" formatCode="0.0">
                  <c:v>10</c:v>
                </c:pt>
              </c:numCache>
            </c:numRef>
          </c:val>
        </c:ser>
        <c:marker val="1"/>
        <c:axId val="87427328"/>
        <c:axId val="87433216"/>
      </c:lineChart>
      <c:catAx>
        <c:axId val="8742732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 b="1"/>
            </a:pPr>
            <a:endParaRPr lang="es-PE"/>
          </a:p>
        </c:txPr>
        <c:crossAx val="87433216"/>
        <c:crosses val="autoZero"/>
        <c:auto val="1"/>
        <c:lblAlgn val="ctr"/>
        <c:lblOffset val="100"/>
      </c:catAx>
      <c:valAx>
        <c:axId val="87433216"/>
        <c:scaling>
          <c:orientation val="minMax"/>
          <c:min val="7"/>
        </c:scaling>
        <c:delete val="1"/>
        <c:axPos val="l"/>
        <c:numFmt formatCode="General" sourceLinked="1"/>
        <c:tickLblPos val="none"/>
        <c:crossAx val="87427328"/>
        <c:crosses val="autoZero"/>
        <c:crossBetween val="between"/>
      </c:valAx>
      <c:spPr>
        <a:noFill/>
        <a:ln>
          <a:noFill/>
        </a:ln>
      </c:spPr>
    </c:plotArea>
    <c:plotVisOnly val="1"/>
    <c:dispBlanksAs val="zero"/>
  </c:chart>
  <c:spPr>
    <a:noFill/>
    <a:ln>
      <a:noFill/>
    </a:ln>
  </c:sp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PE"/>
  <c:chart>
    <c:plotArea>
      <c:layout/>
      <c:lineChart>
        <c:grouping val="standard"/>
        <c:ser>
          <c:idx val="0"/>
          <c:order val="0"/>
          <c:tx>
            <c:strRef>
              <c:f>'exportaconsulta 1 '!$G$11</c:f>
              <c:strCache>
                <c:ptCount val="1"/>
                <c:pt idx="0">
                  <c:v>Productividad del sector agrícola</c:v>
                </c:pt>
              </c:strCache>
            </c:strRef>
          </c:tx>
          <c:spPr>
            <a:ln>
              <a:solidFill>
                <a:schemeClr val="accent3">
                  <a:lumMod val="50000"/>
                </a:schemeClr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numRef>
              <c:f>'exportaconsulta 1 '!$A$12:$A$17</c:f>
              <c:numCache>
                <c:formatCode>General</c:formatCode>
                <c:ptCount val="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</c:numCache>
            </c:numRef>
          </c:cat>
          <c:val>
            <c:numRef>
              <c:f>'exportaconsulta 1 '!$G$12:$G$17</c:f>
              <c:numCache>
                <c:formatCode>0</c:formatCode>
                <c:ptCount val="6"/>
                <c:pt idx="0">
                  <c:v>3250.0426237798683</c:v>
                </c:pt>
                <c:pt idx="1">
                  <c:v>3520.3025039580675</c:v>
                </c:pt>
                <c:pt idx="2">
                  <c:v>3797.9630769632372</c:v>
                </c:pt>
                <c:pt idx="3">
                  <c:v>4542.2732594406471</c:v>
                </c:pt>
                <c:pt idx="4">
                  <c:v>5162.3702419099109</c:v>
                </c:pt>
                <c:pt idx="5">
                  <c:v>5285.0448574653292</c:v>
                </c:pt>
              </c:numCache>
            </c:numRef>
          </c:val>
          <c:smooth val="1"/>
        </c:ser>
        <c:marker val="1"/>
        <c:axId val="76148096"/>
        <c:axId val="76166272"/>
      </c:lineChart>
      <c:lineChart>
        <c:grouping val="standard"/>
        <c:ser>
          <c:idx val="1"/>
          <c:order val="1"/>
          <c:tx>
            <c:strRef>
              <c:f>'exportaconsulta 1 '!$H$11</c:f>
              <c:strCache>
                <c:ptCount val="1"/>
                <c:pt idx="0">
                  <c:v>Salario en el área rural</c:v>
                </c:pt>
              </c:strCache>
            </c:strRef>
          </c:tx>
          <c:spPr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val>
            <c:numRef>
              <c:f>'exportaconsulta 1 '!$H$12:$H$17</c:f>
              <c:numCache>
                <c:formatCode>General</c:formatCode>
                <c:ptCount val="6"/>
                <c:pt idx="0">
                  <c:v>309.60000000000002</c:v>
                </c:pt>
                <c:pt idx="1">
                  <c:v>304.8</c:v>
                </c:pt>
                <c:pt idx="2">
                  <c:v>324.8</c:v>
                </c:pt>
                <c:pt idx="3">
                  <c:v>362.2</c:v>
                </c:pt>
                <c:pt idx="4">
                  <c:v>436.2</c:v>
                </c:pt>
                <c:pt idx="5">
                  <c:v>473</c:v>
                </c:pt>
              </c:numCache>
            </c:numRef>
          </c:val>
          <c:smooth val="1"/>
        </c:ser>
        <c:marker val="1"/>
        <c:axId val="76181888"/>
        <c:axId val="76167808"/>
      </c:lineChart>
      <c:catAx>
        <c:axId val="7614809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es-PE"/>
          </a:p>
        </c:txPr>
        <c:crossAx val="76166272"/>
        <c:crosses val="autoZero"/>
        <c:auto val="1"/>
        <c:lblAlgn val="ctr"/>
        <c:lblOffset val="100"/>
      </c:catAx>
      <c:valAx>
        <c:axId val="76166272"/>
        <c:scaling>
          <c:orientation val="minMax"/>
          <c:min val="2000"/>
        </c:scaling>
        <c:axPos val="l"/>
        <c:numFmt formatCode="#,##0" sourceLinked="0"/>
        <c:tickLblPos val="nextTo"/>
        <c:crossAx val="76148096"/>
        <c:crosses val="autoZero"/>
        <c:crossBetween val="between"/>
      </c:valAx>
      <c:valAx>
        <c:axId val="76167808"/>
        <c:scaling>
          <c:orientation val="minMax"/>
          <c:min val="200"/>
        </c:scaling>
        <c:axPos val="r"/>
        <c:numFmt formatCode="General" sourceLinked="1"/>
        <c:tickLblPos val="nextTo"/>
        <c:crossAx val="76181888"/>
        <c:crosses val="max"/>
        <c:crossBetween val="between"/>
      </c:valAx>
      <c:catAx>
        <c:axId val="76181888"/>
        <c:scaling>
          <c:orientation val="minMax"/>
        </c:scaling>
        <c:delete val="1"/>
        <c:axPos val="b"/>
        <c:tickLblPos val="none"/>
        <c:crossAx val="76167808"/>
        <c:crosses val="autoZero"/>
        <c:auto val="1"/>
        <c:lblAlgn val="ctr"/>
        <c:lblOffset val="100"/>
      </c:catAx>
      <c:spPr>
        <a:noFill/>
        <a:ln>
          <a:noFill/>
        </a:ln>
      </c:spPr>
    </c:plotArea>
    <c:legend>
      <c:legendPos val="b"/>
      <c:layout/>
    </c:legend>
    <c:plotVisOnly val="1"/>
  </c:chart>
  <c:spPr>
    <a:noFill/>
    <a:ln>
      <a:noFill/>
    </a:ln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PE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spPr>
            <a:solidFill>
              <a:schemeClr val="accent1">
                <a:lumMod val="60000"/>
                <a:lumOff val="40000"/>
              </a:schemeClr>
            </a:soli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dPt>
            <c:idx val="5"/>
            <c:spPr>
              <a:solidFill>
                <a:srgbClr val="FF000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0"/>
            <c:spPr>
              <a:solidFill>
                <a:srgbClr val="00B05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8"/>
            <c:spPr>
              <a:solidFill>
                <a:schemeClr val="accent6">
                  <a:lumMod val="75000"/>
                </a:schemeClr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20"/>
            <c:spPr>
              <a:solidFill>
                <a:srgbClr val="00B05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21"/>
            <c:spPr>
              <a:solidFill>
                <a:srgbClr val="00B05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23"/>
            <c:spPr>
              <a:solidFill>
                <a:srgbClr val="00B05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2"/>
            <c:spPr>
              <a:solidFill>
                <a:srgbClr val="00B05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3"/>
            <c:spPr>
              <a:solidFill>
                <a:schemeClr val="accent6">
                  <a:lumMod val="75000"/>
                </a:schemeClr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4"/>
            <c:spPr>
              <a:solidFill>
                <a:schemeClr val="accent6">
                  <a:lumMod val="75000"/>
                </a:schemeClr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Lbls>
            <c:dLbl>
              <c:idx val="0"/>
              <c:layout>
                <c:manualLayout>
                  <c:x val="1.3337773812360542E-2"/>
                  <c:y val="9.6117751056538411E-3"/>
                </c:manualLayout>
              </c:layout>
              <c:showVal val="1"/>
            </c:dLbl>
            <c:dLbl>
              <c:idx val="5"/>
              <c:layout/>
              <c:showVal val="1"/>
            </c:dLbl>
            <c:dLbl>
              <c:idx val="10"/>
              <c:layout/>
              <c:showVal val="1"/>
            </c:dLbl>
            <c:dLbl>
              <c:idx val="18"/>
              <c:layout/>
              <c:showVal val="1"/>
            </c:dLbl>
            <c:dLbl>
              <c:idx val="20"/>
              <c:layout/>
              <c:showVal val="1"/>
            </c:dLbl>
            <c:dLbl>
              <c:idx val="23"/>
              <c:layout/>
              <c:showVal val="1"/>
            </c:dLbl>
            <c:dLbl>
              <c:idx val="32"/>
              <c:layout/>
              <c:showVal val="1"/>
            </c:dLbl>
            <c:dLbl>
              <c:idx val="34"/>
              <c:layout/>
              <c:showVal val="1"/>
            </c:dLbl>
            <c:delete val="1"/>
          </c:dLbls>
          <c:cat>
            <c:strRef>
              <c:f>Hoja2!$A$6:$A$51</c:f>
              <c:strCache>
                <c:ptCount val="46"/>
                <c:pt idx="0">
                  <c:v>China</c:v>
                </c:pt>
                <c:pt idx="1">
                  <c:v>India</c:v>
                </c:pt>
                <c:pt idx="2">
                  <c:v>Vietnam</c:v>
                </c:pt>
                <c:pt idx="3">
                  <c:v>Panama</c:v>
                </c:pt>
                <c:pt idx="4">
                  <c:v>Singapore</c:v>
                </c:pt>
                <c:pt idx="5">
                  <c:v>Peru</c:v>
                </c:pt>
                <c:pt idx="6">
                  <c:v>Kuwait</c:v>
                </c:pt>
                <c:pt idx="7">
                  <c:v>Malawi</c:v>
                </c:pt>
                <c:pt idx="8">
                  <c:v>Zambia</c:v>
                </c:pt>
                <c:pt idx="9">
                  <c:v>Dominican R.</c:v>
                </c:pt>
                <c:pt idx="10">
                  <c:v>Argentina</c:v>
                </c:pt>
                <c:pt idx="11">
                  <c:v>Egypt</c:v>
                </c:pt>
                <c:pt idx="12">
                  <c:v>Malaysia</c:v>
                </c:pt>
                <c:pt idx="13">
                  <c:v>Pakistan</c:v>
                </c:pt>
                <c:pt idx="14">
                  <c:v>Niger</c:v>
                </c:pt>
                <c:pt idx="15">
                  <c:v>Libya</c:v>
                </c:pt>
                <c:pt idx="16">
                  <c:v>Russia</c:v>
                </c:pt>
                <c:pt idx="17">
                  <c:v>Morocco</c:v>
                </c:pt>
                <c:pt idx="18">
                  <c:v>Costa Rica</c:v>
                </c:pt>
                <c:pt idx="19">
                  <c:v>Thailand</c:v>
                </c:pt>
                <c:pt idx="20">
                  <c:v>Colombia</c:v>
                </c:pt>
                <c:pt idx="21">
                  <c:v>Brazil</c:v>
                </c:pt>
                <c:pt idx="22">
                  <c:v>Nepal</c:v>
                </c:pt>
                <c:pt idx="23">
                  <c:v>Chile</c:v>
                </c:pt>
                <c:pt idx="24">
                  <c:v>South Africa</c:v>
                </c:pt>
                <c:pt idx="25">
                  <c:v>Israel</c:v>
                </c:pt>
                <c:pt idx="26">
                  <c:v>Latvia</c:v>
                </c:pt>
                <c:pt idx="27">
                  <c:v>Australia</c:v>
                </c:pt>
                <c:pt idx="28">
                  <c:v>Nicaragua</c:v>
                </c:pt>
                <c:pt idx="29">
                  <c:v>Greece</c:v>
                </c:pt>
                <c:pt idx="30">
                  <c:v>Ireland</c:v>
                </c:pt>
                <c:pt idx="31">
                  <c:v>Sweden</c:v>
                </c:pt>
                <c:pt idx="32">
                  <c:v>Mexico</c:v>
                </c:pt>
                <c:pt idx="33">
                  <c:v>Canada</c:v>
                </c:pt>
                <c:pt idx="34">
                  <c:v>United States</c:v>
                </c:pt>
                <c:pt idx="35">
                  <c:v>Switzerland</c:v>
                </c:pt>
                <c:pt idx="36">
                  <c:v>Hungary</c:v>
                </c:pt>
                <c:pt idx="37">
                  <c:v>Austria</c:v>
                </c:pt>
                <c:pt idx="38">
                  <c:v>Norway</c:v>
                </c:pt>
                <c:pt idx="39">
                  <c:v>United Kingdom</c:v>
                </c:pt>
                <c:pt idx="40">
                  <c:v>Netherlands</c:v>
                </c:pt>
                <c:pt idx="41">
                  <c:v>France</c:v>
                </c:pt>
                <c:pt idx="42">
                  <c:v>Germany</c:v>
                </c:pt>
                <c:pt idx="43">
                  <c:v>Japan</c:v>
                </c:pt>
                <c:pt idx="44">
                  <c:v>Denmark</c:v>
                </c:pt>
                <c:pt idx="45">
                  <c:v>Italy</c:v>
                </c:pt>
              </c:strCache>
            </c:strRef>
          </c:cat>
          <c:val>
            <c:numRef>
              <c:f>Hoja2!$B$6:$B$51</c:f>
              <c:numCache>
                <c:formatCode>0.0</c:formatCode>
                <c:ptCount val="46"/>
                <c:pt idx="0">
                  <c:v>149.86109790848533</c:v>
                </c:pt>
                <c:pt idx="1">
                  <c:v>98.74576269713242</c:v>
                </c:pt>
                <c:pt idx="2">
                  <c:v>88.560533792530379</c:v>
                </c:pt>
                <c:pt idx="3">
                  <c:v>82.501385893001526</c:v>
                </c:pt>
                <c:pt idx="4">
                  <c:v>74.332595224880578</c:v>
                </c:pt>
                <c:pt idx="5">
                  <c:v>73.218361819196559</c:v>
                </c:pt>
                <c:pt idx="6">
                  <c:v>65.291516939985527</c:v>
                </c:pt>
                <c:pt idx="7">
                  <c:v>64.76672687138138</c:v>
                </c:pt>
                <c:pt idx="8">
                  <c:v>64.604525745687397</c:v>
                </c:pt>
                <c:pt idx="9">
                  <c:v>64.531557870166878</c:v>
                </c:pt>
                <c:pt idx="10">
                  <c:v>59.900423430020105</c:v>
                </c:pt>
                <c:pt idx="11">
                  <c:v>56.25410088689469</c:v>
                </c:pt>
                <c:pt idx="12">
                  <c:v>55.865252002312715</c:v>
                </c:pt>
                <c:pt idx="13">
                  <c:v>54.453143677573394</c:v>
                </c:pt>
                <c:pt idx="14">
                  <c:v>54.451088116020841</c:v>
                </c:pt>
                <c:pt idx="15">
                  <c:v>53.511412133298954</c:v>
                </c:pt>
                <c:pt idx="16">
                  <c:v>51.615456506889153</c:v>
                </c:pt>
                <c:pt idx="17">
                  <c:v>49.968457218042197</c:v>
                </c:pt>
                <c:pt idx="18">
                  <c:v>49.906519437366704</c:v>
                </c:pt>
                <c:pt idx="19">
                  <c:v>49.524660076929813</c:v>
                </c:pt>
                <c:pt idx="20">
                  <c:v>46.833638955316353</c:v>
                </c:pt>
                <c:pt idx="21">
                  <c:v>40.256072157315195</c:v>
                </c:pt>
                <c:pt idx="22">
                  <c:v>40.20336614993623</c:v>
                </c:pt>
                <c:pt idx="23">
                  <c:v>39.525371431848022</c:v>
                </c:pt>
                <c:pt idx="24">
                  <c:v>37.080445515546721</c:v>
                </c:pt>
                <c:pt idx="25">
                  <c:v>36.138794945993233</c:v>
                </c:pt>
                <c:pt idx="26">
                  <c:v>32.569151875445421</c:v>
                </c:pt>
                <c:pt idx="27">
                  <c:v>31.751620452200491</c:v>
                </c:pt>
                <c:pt idx="28">
                  <c:v>28.835190446555824</c:v>
                </c:pt>
                <c:pt idx="29">
                  <c:v>21.194277146792718</c:v>
                </c:pt>
                <c:pt idx="30">
                  <c:v>21.059989145015944</c:v>
                </c:pt>
                <c:pt idx="31">
                  <c:v>20.661633558402116</c:v>
                </c:pt>
                <c:pt idx="32">
                  <c:v>18.876356310058512</c:v>
                </c:pt>
                <c:pt idx="33">
                  <c:v>18.295888447306918</c:v>
                </c:pt>
                <c:pt idx="34">
                  <c:v>16.729230544863661</c:v>
                </c:pt>
                <c:pt idx="35">
                  <c:v>16.144520437662592</c:v>
                </c:pt>
                <c:pt idx="36">
                  <c:v>16.11243291181863</c:v>
                </c:pt>
                <c:pt idx="37">
                  <c:v>15.839680306882096</c:v>
                </c:pt>
                <c:pt idx="38">
                  <c:v>14.681385767120567</c:v>
                </c:pt>
                <c:pt idx="39">
                  <c:v>12.167654201439504</c:v>
                </c:pt>
                <c:pt idx="40">
                  <c:v>12.116205286532669</c:v>
                </c:pt>
                <c:pt idx="41">
                  <c:v>10.485470516220865</c:v>
                </c:pt>
                <c:pt idx="42">
                  <c:v>7.2891722680904047</c:v>
                </c:pt>
                <c:pt idx="43">
                  <c:v>7.0812034942338284</c:v>
                </c:pt>
                <c:pt idx="44">
                  <c:v>6.2047232280797227</c:v>
                </c:pt>
                <c:pt idx="45">
                  <c:v>0.69713963443489857</c:v>
                </c:pt>
              </c:numCache>
            </c:numRef>
          </c:val>
        </c:ser>
        <c:axId val="77234560"/>
        <c:axId val="77236096"/>
      </c:barChart>
      <c:catAx>
        <c:axId val="77234560"/>
        <c:scaling>
          <c:orientation val="minMax"/>
        </c:scaling>
        <c:axPos val="b"/>
        <c:tickLblPos val="nextTo"/>
        <c:crossAx val="77236096"/>
        <c:crosses val="autoZero"/>
        <c:auto val="1"/>
        <c:lblAlgn val="ctr"/>
        <c:lblOffset val="100"/>
      </c:catAx>
      <c:valAx>
        <c:axId val="77236096"/>
        <c:scaling>
          <c:orientation val="minMax"/>
        </c:scaling>
        <c:axPos val="l"/>
        <c:numFmt formatCode="0" sourceLinked="0"/>
        <c:tickLblPos val="nextTo"/>
        <c:crossAx val="77234560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</c:chart>
  <c:spPr>
    <a:noFill/>
    <a:ln>
      <a:noFill/>
    </a:ln>
  </c:sp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PE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'Crecimiento Acumulado'!$E$31</c:f>
              <c:strCache>
                <c:ptCount val="1"/>
                <c:pt idx="0">
                  <c:v>2001 - 2010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dPt>
            <c:idx val="0"/>
            <c:spPr>
              <a:solidFill>
                <a:srgbClr val="FF000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Lbls>
            <c:txPr>
              <a:bodyPr/>
              <a:lstStyle/>
              <a:p>
                <a:pPr>
                  <a:defRPr sz="1000" b="1"/>
                </a:pPr>
                <a:endParaRPr lang="es-PE"/>
              </a:p>
            </c:txPr>
            <c:showVal val="1"/>
          </c:dLbls>
          <c:cat>
            <c:strRef>
              <c:f>'Crecimiento Acumulado'!$D$32:$D$38</c:f>
              <c:strCache>
                <c:ptCount val="7"/>
                <c:pt idx="0">
                  <c:v>Perú</c:v>
                </c:pt>
                <c:pt idx="1">
                  <c:v>Argentina</c:v>
                </c:pt>
                <c:pt idx="2">
                  <c:v>Colombia</c:v>
                </c:pt>
                <c:pt idx="3">
                  <c:v>Chile</c:v>
                </c:pt>
                <c:pt idx="4">
                  <c:v>Brasil</c:v>
                </c:pt>
                <c:pt idx="5">
                  <c:v>Venezuela</c:v>
                </c:pt>
                <c:pt idx="6">
                  <c:v>México</c:v>
                </c:pt>
              </c:strCache>
            </c:strRef>
          </c:cat>
          <c:val>
            <c:numRef>
              <c:f>'Crecimiento Acumulado'!$E$32:$E$38</c:f>
              <c:numCache>
                <c:formatCode>0.0</c:formatCode>
                <c:ptCount val="7"/>
                <c:pt idx="0">
                  <c:v>48.071744228829985</c:v>
                </c:pt>
                <c:pt idx="1">
                  <c:v>38.760069776359508</c:v>
                </c:pt>
                <c:pt idx="2">
                  <c:v>32.140940351255999</c:v>
                </c:pt>
                <c:pt idx="3">
                  <c:v>27.820979950336323</c:v>
                </c:pt>
                <c:pt idx="4">
                  <c:v>25.944700198768022</c:v>
                </c:pt>
                <c:pt idx="5">
                  <c:v>11.021562747985758</c:v>
                </c:pt>
                <c:pt idx="6">
                  <c:v>6.218865986126576</c:v>
                </c:pt>
              </c:numCache>
            </c:numRef>
          </c:val>
        </c:ser>
        <c:axId val="76192384"/>
        <c:axId val="77314304"/>
      </c:barChart>
      <c:catAx>
        <c:axId val="7619238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100" b="1"/>
            </a:pPr>
            <a:endParaRPr lang="es-PE"/>
          </a:p>
        </c:txPr>
        <c:crossAx val="77314304"/>
        <c:crosses val="autoZero"/>
        <c:auto val="1"/>
        <c:lblAlgn val="ctr"/>
        <c:lblOffset val="100"/>
      </c:catAx>
      <c:valAx>
        <c:axId val="77314304"/>
        <c:scaling>
          <c:orientation val="minMax"/>
          <c:max val="50"/>
        </c:scaling>
        <c:axPos val="l"/>
        <c:numFmt formatCode="0.0" sourceLinked="1"/>
        <c:tickLblPos val="nextTo"/>
        <c:crossAx val="76192384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</c:chart>
  <c:spPr>
    <a:noFill/>
    <a:ln>
      <a:noFill/>
    </a:ln>
  </c:spPr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PE"/>
  <c:chart>
    <c:plotArea>
      <c:layout>
        <c:manualLayout>
          <c:layoutTarget val="inner"/>
          <c:xMode val="edge"/>
          <c:yMode val="edge"/>
          <c:x val="6.324480718075344E-2"/>
          <c:y val="3.5602609811031097E-2"/>
          <c:w val="0.91845271908991144"/>
          <c:h val="0.7586434361699298"/>
        </c:manualLayout>
      </c:layout>
      <c:barChart>
        <c:barDir val="col"/>
        <c:grouping val="clustered"/>
        <c:ser>
          <c:idx val="0"/>
          <c:order val="0"/>
          <c:tx>
            <c:strRef>
              <c:f>Hoja3!$B$5</c:f>
              <c:strCache>
                <c:ptCount val="1"/>
                <c:pt idx="0">
                  <c:v>2000 - 2005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dPt>
            <c:idx val="6"/>
            <c:spPr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Lbls>
            <c:dLbl>
              <c:idx val="0"/>
              <c:layout>
                <c:manualLayout>
                  <c:x val="0"/>
                  <c:y val="1.388888888888893E-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1.388888888888893E-2"/>
                </c:manualLayout>
              </c:layout>
              <c:showVal val="1"/>
            </c:dLbl>
            <c:dLbl>
              <c:idx val="5"/>
              <c:layout>
                <c:manualLayout>
                  <c:x val="-5.5555555555555558E-3"/>
                  <c:y val="1.388888888888893E-2"/>
                </c:manualLayout>
              </c:layout>
              <c:showVal val="1"/>
            </c:dLbl>
            <c:dLbl>
              <c:idx val="6"/>
              <c:layout>
                <c:manualLayout>
                  <c:x val="-4.4417234563034922E-3"/>
                  <c:y val="4.9029513962050185E-3"/>
                </c:manualLayout>
              </c:layout>
              <c:showVal val="1"/>
            </c:dLbl>
            <c:txPr>
              <a:bodyPr/>
              <a:lstStyle/>
              <a:p>
                <a:pPr>
                  <a:defRPr sz="1000"/>
                </a:pPr>
                <a:endParaRPr lang="es-PE"/>
              </a:p>
            </c:txPr>
            <c:showVal val="1"/>
          </c:dLbls>
          <c:cat>
            <c:strRef>
              <c:f>Hoja3!$A$6:$A$12</c:f>
              <c:strCache>
                <c:ptCount val="7"/>
                <c:pt idx="0">
                  <c:v>Venezuela</c:v>
                </c:pt>
                <c:pt idx="1">
                  <c:v>Argentina</c:v>
                </c:pt>
                <c:pt idx="2">
                  <c:v>Brasil</c:v>
                </c:pt>
                <c:pt idx="3">
                  <c:v>Colombia</c:v>
                </c:pt>
                <c:pt idx="4">
                  <c:v>México</c:v>
                </c:pt>
                <c:pt idx="5">
                  <c:v>Chile</c:v>
                </c:pt>
                <c:pt idx="6">
                  <c:v>Perú</c:v>
                </c:pt>
              </c:strCache>
            </c:strRef>
          </c:cat>
          <c:val>
            <c:numRef>
              <c:f>Hoja3!$B$6:$B$12</c:f>
              <c:numCache>
                <c:formatCode>0.0</c:formatCode>
                <c:ptCount val="7"/>
                <c:pt idx="0">
                  <c:v>19.994</c:v>
                </c:pt>
                <c:pt idx="1">
                  <c:v>8.5610000000000035</c:v>
                </c:pt>
                <c:pt idx="2">
                  <c:v>8.4301666666666666</c:v>
                </c:pt>
                <c:pt idx="3">
                  <c:v>6.9371666666666671</c:v>
                </c:pt>
                <c:pt idx="4">
                  <c:v>5.689166666666666</c:v>
                </c:pt>
                <c:pt idx="5">
                  <c:v>2.8031666666666681</c:v>
                </c:pt>
                <c:pt idx="6">
                  <c:v>2.2676666666666692</c:v>
                </c:pt>
              </c:numCache>
            </c:numRef>
          </c:val>
        </c:ser>
        <c:ser>
          <c:idx val="1"/>
          <c:order val="1"/>
          <c:tx>
            <c:strRef>
              <c:f>Hoja3!$C$5</c:f>
              <c:strCache>
                <c:ptCount val="1"/>
                <c:pt idx="0">
                  <c:v>2005 - 2010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dPt>
            <c:idx val="6"/>
            <c:spPr>
              <a:solidFill>
                <a:srgbClr val="FF000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Lbls>
            <c:dLbl>
              <c:idx val="2"/>
              <c:layout>
                <c:manualLayout>
                  <c:x val="2.7777777777778434E-3"/>
                  <c:y val="1.388888888888893E-2"/>
                </c:manualLayout>
              </c:layout>
              <c:showVal val="1"/>
            </c:dLbl>
            <c:dLbl>
              <c:idx val="3"/>
              <c:layout>
                <c:manualLayout>
                  <c:x val="0"/>
                  <c:y val="1.388888888888893E-2"/>
                </c:manualLayout>
              </c:layout>
              <c:showVal val="1"/>
            </c:dLbl>
            <c:dLbl>
              <c:idx val="4"/>
              <c:layout>
                <c:manualLayout>
                  <c:x val="2.7777777777777926E-3"/>
                  <c:y val="1.8518518518518556E-2"/>
                </c:manualLayout>
              </c:layout>
              <c:showVal val="1"/>
            </c:dLbl>
            <c:dLbl>
              <c:idx val="6"/>
              <c:layout>
                <c:manualLayout>
                  <c:x val="0"/>
                  <c:y val="-9.2592592592593038E-3"/>
                </c:manualLayout>
              </c:layout>
              <c:showVal val="1"/>
            </c:dLbl>
            <c:txPr>
              <a:bodyPr/>
              <a:lstStyle/>
              <a:p>
                <a:pPr>
                  <a:defRPr sz="1000"/>
                </a:pPr>
                <a:endParaRPr lang="es-PE"/>
              </a:p>
            </c:txPr>
            <c:showVal val="1"/>
          </c:dLbls>
          <c:cat>
            <c:strRef>
              <c:f>Hoja3!$A$6:$A$12</c:f>
              <c:strCache>
                <c:ptCount val="7"/>
                <c:pt idx="0">
                  <c:v>Venezuela</c:v>
                </c:pt>
                <c:pt idx="1">
                  <c:v>Argentina</c:v>
                </c:pt>
                <c:pt idx="2">
                  <c:v>Brasil</c:v>
                </c:pt>
                <c:pt idx="3">
                  <c:v>Colombia</c:v>
                </c:pt>
                <c:pt idx="4">
                  <c:v>México</c:v>
                </c:pt>
                <c:pt idx="5">
                  <c:v>Chile</c:v>
                </c:pt>
                <c:pt idx="6">
                  <c:v>Perú</c:v>
                </c:pt>
              </c:strCache>
            </c:strRef>
          </c:cat>
          <c:val>
            <c:numRef>
              <c:f>Hoja3!$C$6:$C$12</c:f>
              <c:numCache>
                <c:formatCode>0.0</c:formatCode>
                <c:ptCount val="7"/>
                <c:pt idx="0">
                  <c:v>22.325000000000003</c:v>
                </c:pt>
                <c:pt idx="1">
                  <c:v>9.114333333333331</c:v>
                </c:pt>
                <c:pt idx="2">
                  <c:v>5.0543333333333331</c:v>
                </c:pt>
                <c:pt idx="3">
                  <c:v>4.7263333333333426</c:v>
                </c:pt>
                <c:pt idx="4">
                  <c:v>4.3629999999999916</c:v>
                </c:pt>
                <c:pt idx="5">
                  <c:v>3.7941666666666682</c:v>
                </c:pt>
                <c:pt idx="6">
                  <c:v>2.6105</c:v>
                </c:pt>
              </c:numCache>
            </c:numRef>
          </c:val>
        </c:ser>
        <c:axId val="77800576"/>
        <c:axId val="77802112"/>
      </c:barChart>
      <c:catAx>
        <c:axId val="77800576"/>
        <c:scaling>
          <c:orientation val="minMax"/>
        </c:scaling>
        <c:axPos val="b"/>
        <c:tickLblPos val="nextTo"/>
        <c:txPr>
          <a:bodyPr/>
          <a:lstStyle/>
          <a:p>
            <a:pPr>
              <a:defRPr sz="1050" b="1"/>
            </a:pPr>
            <a:endParaRPr lang="es-PE"/>
          </a:p>
        </c:txPr>
        <c:crossAx val="77802112"/>
        <c:crosses val="autoZero"/>
        <c:auto val="1"/>
        <c:lblAlgn val="ctr"/>
        <c:lblOffset val="100"/>
      </c:catAx>
      <c:valAx>
        <c:axId val="77802112"/>
        <c:scaling>
          <c:orientation val="minMax"/>
        </c:scaling>
        <c:axPos val="l"/>
        <c:numFmt formatCode="0.0" sourceLinked="1"/>
        <c:tickLblPos val="nextTo"/>
        <c:crossAx val="77800576"/>
        <c:crosses val="autoZero"/>
        <c:crossBetween val="between"/>
      </c:valAx>
      <c:spPr>
        <a:noFill/>
        <a:ln>
          <a:noFill/>
        </a:ln>
      </c:spPr>
    </c:plotArea>
    <c:legend>
      <c:legendPos val="b"/>
      <c:layout>
        <c:manualLayout>
          <c:xMode val="edge"/>
          <c:yMode val="edge"/>
          <c:x val="0.38527781504361236"/>
          <c:y val="0.92980832589482398"/>
          <c:w val="0.23609981490526236"/>
          <c:h val="5.4987424768895433E-2"/>
        </c:manualLayout>
      </c:layout>
      <c:txPr>
        <a:bodyPr/>
        <a:lstStyle/>
        <a:p>
          <a:pPr>
            <a:defRPr sz="1050" b="1"/>
          </a:pPr>
          <a:endParaRPr lang="es-PE"/>
        </a:p>
      </c:txPr>
    </c:legend>
    <c:plotVisOnly val="1"/>
  </c:chart>
  <c:spPr>
    <a:noFill/>
    <a:ln>
      <a:noFill/>
    </a:ln>
  </c:sp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PE"/>
  <c:chart>
    <c:plotArea>
      <c:layout>
        <c:manualLayout>
          <c:layoutTarget val="inner"/>
          <c:xMode val="edge"/>
          <c:yMode val="edge"/>
          <c:x val="0.11362602836972922"/>
          <c:y val="3.7656606530898279E-2"/>
          <c:w val="0.85349156120129777"/>
          <c:h val="0.75231277721278833"/>
        </c:manualLayout>
      </c:layout>
      <c:barChart>
        <c:barDir val="col"/>
        <c:grouping val="clustered"/>
        <c:ser>
          <c:idx val="0"/>
          <c:order val="0"/>
          <c:tx>
            <c:strRef>
              <c:f>inv!$B$4</c:f>
              <c:strCache>
                <c:ptCount val="1"/>
                <c:pt idx="0">
                  <c:v>2005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dPt>
            <c:idx val="5"/>
            <c:spPr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Lbls>
            <c:txPr>
              <a:bodyPr/>
              <a:lstStyle/>
              <a:p>
                <a:pPr>
                  <a:defRPr sz="800"/>
                </a:pPr>
                <a:endParaRPr lang="es-PE"/>
              </a:p>
            </c:txPr>
            <c:showVal val="1"/>
          </c:dLbls>
          <c:cat>
            <c:strRef>
              <c:f>inv!$A$5:$A$11</c:f>
              <c:strCache>
                <c:ptCount val="7"/>
                <c:pt idx="0">
                  <c:v>México</c:v>
                </c:pt>
                <c:pt idx="1">
                  <c:v>Venezuela</c:v>
                </c:pt>
                <c:pt idx="2">
                  <c:v>Chile</c:v>
                </c:pt>
                <c:pt idx="3">
                  <c:v>Argentina</c:v>
                </c:pt>
                <c:pt idx="4">
                  <c:v>Colombia</c:v>
                </c:pt>
                <c:pt idx="5">
                  <c:v>Perú</c:v>
                </c:pt>
                <c:pt idx="6">
                  <c:v>Brasil</c:v>
                </c:pt>
              </c:strCache>
            </c:strRef>
          </c:cat>
          <c:val>
            <c:numRef>
              <c:f>inv!$B$5:$B$11</c:f>
              <c:numCache>
                <c:formatCode>0.0</c:formatCode>
                <c:ptCount val="7"/>
                <c:pt idx="0">
                  <c:v>24.379000000000001</c:v>
                </c:pt>
                <c:pt idx="1">
                  <c:v>23.004000000000001</c:v>
                </c:pt>
                <c:pt idx="2">
                  <c:v>22.135000000000005</c:v>
                </c:pt>
                <c:pt idx="3">
                  <c:v>20.774999999999999</c:v>
                </c:pt>
                <c:pt idx="4">
                  <c:v>20.221</c:v>
                </c:pt>
                <c:pt idx="5">
                  <c:v>17.89</c:v>
                </c:pt>
                <c:pt idx="6">
                  <c:v>16.206</c:v>
                </c:pt>
              </c:numCache>
            </c:numRef>
          </c:val>
        </c:ser>
        <c:ser>
          <c:idx val="1"/>
          <c:order val="1"/>
          <c:tx>
            <c:strRef>
              <c:f>inv!$C$4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dPt>
            <c:idx val="5"/>
            <c:spPr>
              <a:solidFill>
                <a:srgbClr val="FF000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Lbls>
            <c:txPr>
              <a:bodyPr/>
              <a:lstStyle/>
              <a:p>
                <a:pPr>
                  <a:defRPr sz="800"/>
                </a:pPr>
                <a:endParaRPr lang="es-PE"/>
              </a:p>
            </c:txPr>
            <c:showVal val="1"/>
          </c:dLbls>
          <c:cat>
            <c:strRef>
              <c:f>inv!$A$5:$A$11</c:f>
              <c:strCache>
                <c:ptCount val="7"/>
                <c:pt idx="0">
                  <c:v>México</c:v>
                </c:pt>
                <c:pt idx="1">
                  <c:v>Venezuela</c:v>
                </c:pt>
                <c:pt idx="2">
                  <c:v>Chile</c:v>
                </c:pt>
                <c:pt idx="3">
                  <c:v>Argentina</c:v>
                </c:pt>
                <c:pt idx="4">
                  <c:v>Colombia</c:v>
                </c:pt>
                <c:pt idx="5">
                  <c:v>Perú</c:v>
                </c:pt>
                <c:pt idx="6">
                  <c:v>Brasil</c:v>
                </c:pt>
              </c:strCache>
            </c:strRef>
          </c:cat>
          <c:val>
            <c:numRef>
              <c:f>inv!$C$5:$C$11</c:f>
              <c:numCache>
                <c:formatCode>0.0</c:formatCode>
                <c:ptCount val="7"/>
                <c:pt idx="0">
                  <c:v>25.655999999999999</c:v>
                </c:pt>
                <c:pt idx="1">
                  <c:v>20.683</c:v>
                </c:pt>
                <c:pt idx="2">
                  <c:v>26.294</c:v>
                </c:pt>
                <c:pt idx="3">
                  <c:v>24.460999999999963</c:v>
                </c:pt>
                <c:pt idx="4">
                  <c:v>22.369</c:v>
                </c:pt>
                <c:pt idx="5">
                  <c:v>25.033999999999999</c:v>
                </c:pt>
                <c:pt idx="6">
                  <c:v>19.25</c:v>
                </c:pt>
              </c:numCache>
            </c:numRef>
          </c:val>
        </c:ser>
        <c:axId val="78082816"/>
        <c:axId val="78084352"/>
      </c:barChart>
      <c:catAx>
        <c:axId val="78082816"/>
        <c:scaling>
          <c:orientation val="minMax"/>
        </c:scaling>
        <c:axPos val="b"/>
        <c:tickLblPos val="nextTo"/>
        <c:txPr>
          <a:bodyPr/>
          <a:lstStyle/>
          <a:p>
            <a:pPr>
              <a:defRPr sz="900" b="1"/>
            </a:pPr>
            <a:endParaRPr lang="es-PE"/>
          </a:p>
        </c:txPr>
        <c:crossAx val="78084352"/>
        <c:crosses val="autoZero"/>
        <c:auto val="1"/>
        <c:lblAlgn val="ctr"/>
        <c:lblOffset val="100"/>
      </c:catAx>
      <c:valAx>
        <c:axId val="78084352"/>
        <c:scaling>
          <c:orientation val="minMax"/>
          <c:max val="28"/>
          <c:min val="14"/>
        </c:scaling>
        <c:axPos val="l"/>
        <c:numFmt formatCode="0.0" sourceLinked="1"/>
        <c:tickLblPos val="nextTo"/>
        <c:crossAx val="78082816"/>
        <c:crosses val="autoZero"/>
        <c:crossBetween val="between"/>
      </c:valAx>
      <c:spPr>
        <a:noFill/>
        <a:ln>
          <a:noFill/>
        </a:ln>
      </c:spPr>
    </c:plotArea>
    <c:legend>
      <c:legendPos val="b"/>
      <c:layout>
        <c:manualLayout>
          <c:xMode val="edge"/>
          <c:yMode val="edge"/>
          <c:x val="0.38784885483533882"/>
          <c:y val="0.93866787237315674"/>
          <c:w val="0.22430205495057987"/>
          <c:h val="6.1332127626844923E-2"/>
        </c:manualLayout>
      </c:layout>
      <c:txPr>
        <a:bodyPr/>
        <a:lstStyle/>
        <a:p>
          <a:pPr>
            <a:defRPr b="1"/>
          </a:pPr>
          <a:endParaRPr lang="es-PE"/>
        </a:p>
      </c:txPr>
    </c:legend>
    <c:plotVisOnly val="1"/>
  </c:chart>
  <c:spPr>
    <a:noFill/>
    <a:ln>
      <a:noFill/>
    </a:ln>
  </c:sp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PE"/>
  <c:chart>
    <c:plotArea>
      <c:layout>
        <c:manualLayout>
          <c:layoutTarget val="inner"/>
          <c:xMode val="edge"/>
          <c:yMode val="edge"/>
          <c:x val="0.19284438825793587"/>
          <c:y val="4.3112493673542522E-2"/>
          <c:w val="0.75785754987797049"/>
          <c:h val="0.82958467577676442"/>
        </c:manualLayout>
      </c:layout>
      <c:barChart>
        <c:barDir val="bar"/>
        <c:grouping val="clustered"/>
        <c:ser>
          <c:idx val="0"/>
          <c:order val="0"/>
          <c:spPr>
            <a:solidFill>
              <a:schemeClr val="bg1">
                <a:lumMod val="75000"/>
              </a:schemeClr>
            </a:soli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dPt>
            <c:idx val="0"/>
            <c:spPr>
              <a:solidFill>
                <a:srgbClr val="FF000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Lbls>
            <c:dLbl>
              <c:idx val="0"/>
              <c:layout>
                <c:manualLayout>
                  <c:x val="-6.258265210675508E-2"/>
                  <c:y val="-7.8386352133713692E-3"/>
                </c:manualLayout>
              </c:layout>
              <c:spPr/>
              <c:txPr>
                <a:bodyPr/>
                <a:lstStyle/>
                <a:p>
                  <a:pPr>
                    <a:defRPr sz="900" b="1">
                      <a:solidFill>
                        <a:schemeClr val="bg1"/>
                      </a:solidFill>
                    </a:defRPr>
                  </a:pPr>
                  <a:endParaRPr lang="es-PE"/>
                </a:p>
              </c:txPr>
              <c:showVal val="1"/>
            </c:dLbl>
            <c:txPr>
              <a:bodyPr/>
              <a:lstStyle/>
              <a:p>
                <a:pPr>
                  <a:defRPr sz="800"/>
                </a:pPr>
                <a:endParaRPr lang="es-PE"/>
              </a:p>
            </c:txPr>
            <c:showVal val="1"/>
          </c:dLbls>
          <c:cat>
            <c:strRef>
              <c:f>inv!$A$14:$A$20</c:f>
              <c:strCache>
                <c:ptCount val="7"/>
                <c:pt idx="0">
                  <c:v>Perú</c:v>
                </c:pt>
                <c:pt idx="1">
                  <c:v>Chile</c:v>
                </c:pt>
                <c:pt idx="2">
                  <c:v>Argentina</c:v>
                </c:pt>
                <c:pt idx="3">
                  <c:v>Brasil</c:v>
                </c:pt>
                <c:pt idx="4">
                  <c:v>Colombia</c:v>
                </c:pt>
                <c:pt idx="5">
                  <c:v>México</c:v>
                </c:pt>
                <c:pt idx="6">
                  <c:v>Venezuela</c:v>
                </c:pt>
              </c:strCache>
            </c:strRef>
          </c:cat>
          <c:val>
            <c:numRef>
              <c:f>inv!$B$14:$B$20</c:f>
              <c:numCache>
                <c:formatCode>0.0</c:formatCode>
                <c:ptCount val="7"/>
                <c:pt idx="0">
                  <c:v>7.1439999999999975</c:v>
                </c:pt>
                <c:pt idx="1">
                  <c:v>4.1589999999999945</c:v>
                </c:pt>
                <c:pt idx="2">
                  <c:v>3.6859999999999999</c:v>
                </c:pt>
                <c:pt idx="3">
                  <c:v>3.0440000000000005</c:v>
                </c:pt>
                <c:pt idx="4">
                  <c:v>2.1480000000000001</c:v>
                </c:pt>
                <c:pt idx="5">
                  <c:v>1.2769999999999953</c:v>
                </c:pt>
                <c:pt idx="6">
                  <c:v>-2.3209999999999997</c:v>
                </c:pt>
              </c:numCache>
            </c:numRef>
          </c:val>
        </c:ser>
        <c:axId val="79235712"/>
        <c:axId val="79249792"/>
      </c:barChart>
      <c:catAx>
        <c:axId val="79235712"/>
        <c:scaling>
          <c:orientation val="minMax"/>
        </c:scaling>
        <c:axPos val="l"/>
        <c:tickLblPos val="low"/>
        <c:txPr>
          <a:bodyPr/>
          <a:lstStyle/>
          <a:p>
            <a:pPr>
              <a:defRPr sz="900"/>
            </a:pPr>
            <a:endParaRPr lang="es-PE"/>
          </a:p>
        </c:txPr>
        <c:crossAx val="79249792"/>
        <c:crosses val="autoZero"/>
        <c:auto val="1"/>
        <c:lblAlgn val="ctr"/>
        <c:lblOffset val="100"/>
      </c:catAx>
      <c:valAx>
        <c:axId val="79249792"/>
        <c:scaling>
          <c:orientation val="minMax"/>
          <c:max val="7.5"/>
          <c:min val="-3.5"/>
        </c:scaling>
        <c:axPos val="b"/>
        <c:numFmt formatCode="0.0" sourceLinked="1"/>
        <c:tickLblPos val="nextTo"/>
        <c:crossAx val="79235712"/>
        <c:crosses val="autoZero"/>
        <c:crossBetween val="between"/>
        <c:majorUnit val="1.5"/>
      </c:valAx>
      <c:spPr>
        <a:noFill/>
        <a:ln>
          <a:noFill/>
        </a:ln>
      </c:spPr>
    </c:plotArea>
    <c:plotVisOnly val="1"/>
  </c:chart>
  <c:spPr>
    <a:noFill/>
    <a:ln>
      <a:noFill/>
    </a:ln>
  </c:sp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image" Target="../media/image8.emf"/><Relationship Id="rId4" Type="http://schemas.openxmlformats.org/officeDocument/2006/relationships/image" Target="../media/image11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0.07042</cdr:x>
      <cdr:y>0.05208</cdr:y>
    </cdr:from>
    <cdr:to>
      <cdr:x>0.94792</cdr:x>
      <cdr:y>0.34028</cdr:y>
    </cdr:to>
    <cdr:sp macro="" textlink="">
      <cdr:nvSpPr>
        <cdr:cNvPr id="2" name="1 Rectángulo"/>
        <cdr:cNvSpPr/>
      </cdr:nvSpPr>
      <cdr:spPr>
        <a:xfrm xmlns:a="http://schemas.openxmlformats.org/drawingml/2006/main">
          <a:off x="203688" y="153526"/>
          <a:ext cx="2538140" cy="849582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5">
            <a:lumMod val="20000"/>
            <a:lumOff val="80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s-ES"/>
        </a:p>
      </cdr:txBody>
    </cdr:sp>
  </cdr:relSizeAnchor>
  <cdr:relSizeAnchor xmlns:cdr="http://schemas.openxmlformats.org/drawingml/2006/chartDrawing">
    <cdr:from>
      <cdr:x>0.07042</cdr:x>
      <cdr:y>0.65625</cdr:y>
    </cdr:from>
    <cdr:to>
      <cdr:x>0.95208</cdr:x>
      <cdr:y>0.94097</cdr:y>
    </cdr:to>
    <cdr:sp macro="" textlink="">
      <cdr:nvSpPr>
        <cdr:cNvPr id="3" name="1 Rectángulo"/>
        <cdr:cNvSpPr/>
      </cdr:nvSpPr>
      <cdr:spPr>
        <a:xfrm xmlns:a="http://schemas.openxmlformats.org/drawingml/2006/main">
          <a:off x="282395" y="2457273"/>
          <a:ext cx="3535458" cy="106611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20000"/>
            <a:lumOff val="80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s-ES"/>
        </a:p>
      </cdr:txBody>
    </cdr:sp>
  </cdr:relSizeAnchor>
  <cdr:relSizeAnchor xmlns:cdr="http://schemas.openxmlformats.org/drawingml/2006/chartDrawing">
    <cdr:from>
      <cdr:x>0.2643</cdr:x>
      <cdr:y>0.13462</cdr:y>
    </cdr:from>
    <cdr:to>
      <cdr:x>0.79555</cdr:x>
      <cdr:y>0.30824</cdr:y>
    </cdr:to>
    <cdr:sp macro="" textlink="">
      <cdr:nvSpPr>
        <cdr:cNvPr id="4" name="3 CuadroTexto"/>
        <cdr:cNvSpPr txBox="1"/>
      </cdr:nvSpPr>
      <cdr:spPr>
        <a:xfrm xmlns:a="http://schemas.openxmlformats.org/drawingml/2006/main">
          <a:off x="1164081" y="504056"/>
          <a:ext cx="2339860" cy="6501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s-ES" sz="1400" b="1" dirty="0"/>
            <a:t>Se reduce la pobreza</a:t>
          </a:r>
        </a:p>
      </cdr:txBody>
    </cdr:sp>
  </cdr:relSizeAnchor>
  <cdr:relSizeAnchor xmlns:cdr="http://schemas.openxmlformats.org/drawingml/2006/chartDrawing">
    <cdr:from>
      <cdr:x>0.28065</cdr:x>
      <cdr:y>0.73077</cdr:y>
    </cdr:from>
    <cdr:to>
      <cdr:x>0.8119</cdr:x>
      <cdr:y>0.90438</cdr:y>
    </cdr:to>
    <cdr:sp macro="" textlink="">
      <cdr:nvSpPr>
        <cdr:cNvPr id="5" name="1 CuadroTexto"/>
        <cdr:cNvSpPr txBox="1"/>
      </cdr:nvSpPr>
      <cdr:spPr>
        <a:xfrm xmlns:a="http://schemas.openxmlformats.org/drawingml/2006/main">
          <a:off x="1236089" y="2736304"/>
          <a:ext cx="2339859" cy="6500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ES" sz="1400" b="1" dirty="0"/>
            <a:t>No se reduce la pobreza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0.27354</cdr:x>
      <cdr:y>0.47984</cdr:y>
    </cdr:from>
    <cdr:to>
      <cdr:x>0.51288</cdr:x>
      <cdr:y>0.57984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152128" y="1727612"/>
          <a:ext cx="100811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PE" sz="1100" b="0" dirty="0" smtClean="0">
              <a:solidFill>
                <a:schemeClr val="tx1">
                  <a:lumMod val="95000"/>
                  <a:lumOff val="5000"/>
                </a:schemeClr>
              </a:solidFill>
            </a:rPr>
            <a:t>Reducción</a:t>
          </a:r>
          <a:endParaRPr lang="es-ES" sz="1100" b="0" dirty="0">
            <a:solidFill>
              <a:schemeClr val="tx1">
                <a:lumMod val="95000"/>
                <a:lumOff val="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0.73513</cdr:x>
      <cdr:y>0.19984</cdr:y>
    </cdr:from>
    <cdr:to>
      <cdr:x>0.97448</cdr:x>
      <cdr:y>0.29984</cdr:y>
    </cdr:to>
    <cdr:sp macro="" textlink="">
      <cdr:nvSpPr>
        <cdr:cNvPr id="3" name="1 CuadroTexto"/>
        <cdr:cNvSpPr txBox="1"/>
      </cdr:nvSpPr>
      <cdr:spPr>
        <a:xfrm xmlns:a="http://schemas.openxmlformats.org/drawingml/2006/main">
          <a:off x="3096344" y="719500"/>
          <a:ext cx="100811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s-PE" sz="1100" b="0" dirty="0" smtClean="0">
              <a:solidFill>
                <a:sysClr val="windowText" lastClr="000000">
                  <a:lumMod val="95000"/>
                  <a:lumOff val="5000"/>
                </a:sysClr>
              </a:solidFill>
            </a:rPr>
            <a:t>Incremento</a:t>
          </a:r>
          <a:endParaRPr lang="es-ES" sz="1100" b="0" dirty="0">
            <a:solidFill>
              <a:sysClr val="windowText" lastClr="000000">
                <a:lumMod val="95000"/>
                <a:lumOff val="5000"/>
              </a:sysClr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0.37403</cdr:x>
      <cdr:y>0.54717</cdr:y>
    </cdr:from>
    <cdr:to>
      <cdr:x>0.53665</cdr:x>
      <cdr:y>0.62264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656184" y="2088232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PE" sz="1400" dirty="0" smtClean="0"/>
            <a:t>Mejor </a:t>
          </a:r>
          <a:endParaRPr lang="es-ES" sz="1400" dirty="0"/>
        </a:p>
      </cdr:txBody>
    </cdr:sp>
  </cdr:relSizeAnchor>
  <cdr:relSizeAnchor xmlns:cdr="http://schemas.openxmlformats.org/drawingml/2006/chartDrawing">
    <cdr:from>
      <cdr:x>0.73179</cdr:x>
      <cdr:y>0.24528</cdr:y>
    </cdr:from>
    <cdr:to>
      <cdr:x>0.95946</cdr:x>
      <cdr:y>0.32075</cdr:y>
    </cdr:to>
    <cdr:sp macro="" textlink="">
      <cdr:nvSpPr>
        <cdr:cNvPr id="3" name="1 CuadroTexto"/>
        <cdr:cNvSpPr txBox="1"/>
      </cdr:nvSpPr>
      <cdr:spPr>
        <a:xfrm xmlns:a="http://schemas.openxmlformats.org/drawingml/2006/main">
          <a:off x="3240360" y="936104"/>
          <a:ext cx="100811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es-PE" sz="1400" dirty="0" smtClean="0"/>
            <a:t>Peor</a:t>
          </a:r>
          <a:endParaRPr lang="es-ES" sz="14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0.5</cdr:x>
      <cdr:y>0.03819</cdr:y>
    </cdr:from>
    <cdr:to>
      <cdr:x>0.97059</cdr:x>
      <cdr:y>0.96181</cdr:y>
    </cdr:to>
    <cdr:sp macro="" textlink="">
      <cdr:nvSpPr>
        <cdr:cNvPr id="2" name="1 Rectángulo"/>
        <cdr:cNvSpPr/>
      </cdr:nvSpPr>
      <cdr:spPr>
        <a:xfrm xmlns:a="http://schemas.openxmlformats.org/drawingml/2006/main">
          <a:off x="2448272" y="120999"/>
          <a:ext cx="2304256" cy="2926354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60000"/>
            <a:lumOff val="40000"/>
            <a:alpha val="18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s-ES"/>
        </a:p>
      </cdr:txBody>
    </cdr:sp>
  </cdr:relSizeAnchor>
  <cdr:relSizeAnchor xmlns:cdr="http://schemas.openxmlformats.org/drawingml/2006/chartDrawing">
    <cdr:from>
      <cdr:x>0.66176</cdr:x>
      <cdr:y>0.52273</cdr:y>
    </cdr:from>
    <cdr:to>
      <cdr:x>0.85343</cdr:x>
      <cdr:y>0.61301</cdr:y>
    </cdr:to>
    <cdr:sp macro="" textlink="">
      <cdr:nvSpPr>
        <cdr:cNvPr id="3" name="2 CuadroTexto"/>
        <cdr:cNvSpPr txBox="1"/>
      </cdr:nvSpPr>
      <cdr:spPr>
        <a:xfrm xmlns:a="http://schemas.openxmlformats.org/drawingml/2006/main">
          <a:off x="3240360" y="1656184"/>
          <a:ext cx="938521" cy="2860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s-ES" sz="1100" b="1" dirty="0" smtClean="0">
              <a:solidFill>
                <a:schemeClr val="bg1">
                  <a:lumMod val="50000"/>
                </a:schemeClr>
              </a:solidFill>
            </a:rPr>
            <a:t>Meta</a:t>
          </a:r>
          <a:endParaRPr lang="es-ES" sz="1100" b="1" dirty="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0.50184</cdr:x>
      <cdr:y>0.05556</cdr:y>
    </cdr:from>
    <cdr:to>
      <cdr:x>0.9798</cdr:x>
      <cdr:y>0.98214</cdr:y>
    </cdr:to>
    <cdr:sp macro="" textlink="">
      <cdr:nvSpPr>
        <cdr:cNvPr id="2" name="1 Rectángulo"/>
        <cdr:cNvSpPr/>
      </cdr:nvSpPr>
      <cdr:spPr>
        <a:xfrm xmlns:a="http://schemas.openxmlformats.org/drawingml/2006/main">
          <a:off x="3577513" y="224043"/>
          <a:ext cx="3407277" cy="3736385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60000"/>
            <a:lumOff val="40000"/>
            <a:alpha val="22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s-ES"/>
        </a:p>
      </cdr:txBody>
    </cdr:sp>
  </cdr:relSizeAnchor>
  <cdr:relSizeAnchor xmlns:cdr="http://schemas.openxmlformats.org/drawingml/2006/chartDrawing">
    <cdr:from>
      <cdr:x>0.72727</cdr:x>
      <cdr:y>0.30357</cdr:y>
    </cdr:from>
    <cdr:to>
      <cdr:x>0.85892</cdr:x>
      <cdr:y>0.37451</cdr:y>
    </cdr:to>
    <cdr:sp macro="" textlink="">
      <cdr:nvSpPr>
        <cdr:cNvPr id="3" name="1 CuadroTexto"/>
        <cdr:cNvSpPr txBox="1"/>
      </cdr:nvSpPr>
      <cdr:spPr>
        <a:xfrm xmlns:a="http://schemas.openxmlformats.org/drawingml/2006/main">
          <a:off x="5184576" y="1224136"/>
          <a:ext cx="938521" cy="2860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s-ES" sz="1100" b="1" dirty="0" smtClean="0">
              <a:solidFill>
                <a:sysClr val="window" lastClr="FFFFFF">
                  <a:lumMod val="50000"/>
                </a:sysClr>
              </a:solidFill>
            </a:rPr>
            <a:t>Meta</a:t>
          </a:r>
          <a:endParaRPr lang="es-ES" sz="1100" b="1" dirty="0">
            <a:solidFill>
              <a:sysClr val="window" lastClr="FFFFFF">
                <a:lumMod val="50000"/>
              </a:sysClr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D0E824-1287-450B-9684-429A4F29E133}" type="datetimeFigureOut">
              <a:rPr lang="es-PE" smtClean="0"/>
              <a:pPr/>
              <a:t>19/08/2011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070F4D-5EA9-4CBA-8892-723AE8E8E530}" type="slidenum">
              <a:rPr lang="es-PE" smtClean="0"/>
              <a:pPr/>
              <a:t>‹Nº›</a:t>
            </a:fld>
            <a:endParaRPr 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94FEFA4-9A2E-4E85-A50C-F11CB50F0568}" type="datetimeFigureOut">
              <a:rPr lang="es-PE"/>
              <a:pPr>
                <a:defRPr/>
              </a:pPr>
              <a:t>19/08/2011</a:t>
            </a:fld>
            <a:endParaRPr lang="es-P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PE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PE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4415EE2-142B-4E64-94C2-6728E2E327E9}" type="slidenum">
              <a:rPr lang="es-PE"/>
              <a:pPr>
                <a:defRPr/>
              </a:pPr>
              <a:t>‹Nº›</a:t>
            </a:fld>
            <a:endParaRPr 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ángulo 7"/>
          <p:cNvSpPr txBox="1">
            <a:spLocks noGrp="1" noChangeArrowheads="1"/>
          </p:cNvSpPr>
          <p:nvPr/>
        </p:nvSpPr>
        <p:spPr bwMode="auto">
          <a:xfrm>
            <a:off x="3886200" y="8685213"/>
            <a:ext cx="2970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6847823-E577-4FEA-A2A6-7E90749A8ABF}" type="slidenum">
              <a:rPr lang="es-PE" sz="1200"/>
              <a:pPr algn="r"/>
              <a:t>13</a:t>
            </a:fld>
            <a:endParaRPr lang="es-PE" sz="1200"/>
          </a:p>
        </p:txBody>
      </p:sp>
      <p:sp>
        <p:nvSpPr>
          <p:cNvPr id="37891" name="Rectángulo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Rectángulo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ángulo 7"/>
          <p:cNvSpPr txBox="1">
            <a:spLocks noGrp="1" noChangeArrowheads="1"/>
          </p:cNvSpPr>
          <p:nvPr/>
        </p:nvSpPr>
        <p:spPr bwMode="auto">
          <a:xfrm>
            <a:off x="3886200" y="8685213"/>
            <a:ext cx="2970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4C73D31-ABDA-4FB4-97C9-80820BC7310E}" type="slidenum">
              <a:rPr lang="es-PE" sz="1200"/>
              <a:pPr algn="r"/>
              <a:t>14</a:t>
            </a:fld>
            <a:endParaRPr lang="es-PE" sz="1200"/>
          </a:p>
        </p:txBody>
      </p:sp>
      <p:sp>
        <p:nvSpPr>
          <p:cNvPr id="38915" name="Rectángulo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6" name="Rectángulo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ángulo 7"/>
          <p:cNvSpPr txBox="1">
            <a:spLocks noGrp="1" noChangeArrowheads="1"/>
          </p:cNvSpPr>
          <p:nvPr/>
        </p:nvSpPr>
        <p:spPr bwMode="auto">
          <a:xfrm>
            <a:off x="3886200" y="8685213"/>
            <a:ext cx="2970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F115ED9-FD68-4B8E-A8E3-10FE4B3726FB}" type="slidenum">
              <a:rPr lang="es-PE" sz="1200"/>
              <a:pPr algn="r"/>
              <a:t>15</a:t>
            </a:fld>
            <a:endParaRPr lang="es-PE" sz="1200"/>
          </a:p>
        </p:txBody>
      </p:sp>
      <p:sp>
        <p:nvSpPr>
          <p:cNvPr id="39939" name="Rectángulo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0" name="Rectángulo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ángulo 7"/>
          <p:cNvSpPr txBox="1">
            <a:spLocks noGrp="1" noChangeArrowheads="1"/>
          </p:cNvSpPr>
          <p:nvPr/>
        </p:nvSpPr>
        <p:spPr bwMode="auto">
          <a:xfrm>
            <a:off x="3886200" y="8685213"/>
            <a:ext cx="2970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C996D85-62FE-4C8F-B006-516C0559313F}" type="slidenum">
              <a:rPr lang="es-PE" sz="1200"/>
              <a:pPr algn="r"/>
              <a:t>16</a:t>
            </a:fld>
            <a:endParaRPr lang="es-PE" sz="1200"/>
          </a:p>
        </p:txBody>
      </p:sp>
      <p:sp>
        <p:nvSpPr>
          <p:cNvPr id="40963" name="Rectángulo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4" name="Rectángulo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ángulo 7"/>
          <p:cNvSpPr txBox="1">
            <a:spLocks noGrp="1" noChangeArrowheads="1"/>
          </p:cNvSpPr>
          <p:nvPr/>
        </p:nvSpPr>
        <p:spPr bwMode="auto">
          <a:xfrm>
            <a:off x="3886200" y="8685213"/>
            <a:ext cx="2970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EE1C623-F8BC-4A68-A3AC-48E4C87C7FA2}" type="slidenum">
              <a:rPr lang="es-PE" sz="1200"/>
              <a:pPr algn="r"/>
              <a:t>19</a:t>
            </a:fld>
            <a:endParaRPr lang="es-PE" sz="1200"/>
          </a:p>
        </p:txBody>
      </p:sp>
      <p:sp>
        <p:nvSpPr>
          <p:cNvPr id="44035" name="Rectángulo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6" name="Rectángulo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ángulo 7"/>
          <p:cNvSpPr txBox="1">
            <a:spLocks noGrp="1" noChangeArrowheads="1"/>
          </p:cNvSpPr>
          <p:nvPr/>
        </p:nvSpPr>
        <p:spPr bwMode="auto">
          <a:xfrm>
            <a:off x="3886200" y="8685213"/>
            <a:ext cx="2970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F6C16B9-05F1-434B-BA0F-47F08B01C003}" type="slidenum">
              <a:rPr lang="es-PE" sz="1200"/>
              <a:pPr algn="r"/>
              <a:t>20</a:t>
            </a:fld>
            <a:endParaRPr lang="es-PE" sz="1200"/>
          </a:p>
        </p:txBody>
      </p:sp>
      <p:sp>
        <p:nvSpPr>
          <p:cNvPr id="45059" name="Rectángulo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60" name="Rectángulo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ángulo 7"/>
          <p:cNvSpPr txBox="1">
            <a:spLocks noGrp="1" noChangeArrowheads="1"/>
          </p:cNvSpPr>
          <p:nvPr/>
        </p:nvSpPr>
        <p:spPr bwMode="auto">
          <a:xfrm>
            <a:off x="3886200" y="8685213"/>
            <a:ext cx="2970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4020052-DEF7-4F69-B44F-7F872D5DF47F}" type="slidenum">
              <a:rPr lang="es-PE" sz="1200"/>
              <a:pPr algn="r"/>
              <a:t>21</a:t>
            </a:fld>
            <a:endParaRPr lang="es-PE" sz="1200"/>
          </a:p>
        </p:txBody>
      </p:sp>
      <p:sp>
        <p:nvSpPr>
          <p:cNvPr id="46083" name="Rectángulo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4" name="Rectángulo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030413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57628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0"/>
          </p:nvPr>
        </p:nvSpPr>
        <p:spPr>
          <a:xfrm>
            <a:off x="251520" y="1268760"/>
            <a:ext cx="8640960" cy="5040560"/>
          </a:xfrm>
          <a:prstGeom prst="rect">
            <a:avLst/>
          </a:prstGeom>
        </p:spPr>
        <p:txBody>
          <a:bodyPr/>
          <a:lstStyle>
            <a:lvl1pPr>
              <a:buClr>
                <a:srgbClr val="800000"/>
              </a:buClr>
              <a:defRPr/>
            </a:lvl1pPr>
            <a:lvl2pPr>
              <a:buClr>
                <a:srgbClr val="800000"/>
              </a:buClr>
              <a:defRPr/>
            </a:lvl2pPr>
            <a:lvl3pPr>
              <a:buClr>
                <a:srgbClr val="800000"/>
              </a:buClr>
              <a:defRPr/>
            </a:lvl3pPr>
            <a:lvl4pPr>
              <a:buClr>
                <a:srgbClr val="800000"/>
              </a:buClr>
              <a:defRPr/>
            </a:lvl4pPr>
            <a:lvl5pPr>
              <a:buClr>
                <a:srgbClr val="800000"/>
              </a:buClr>
              <a:defRPr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11"/>
          </p:nvPr>
        </p:nvSpPr>
        <p:spPr>
          <a:xfrm>
            <a:off x="250825" y="188640"/>
            <a:ext cx="8642350" cy="647973"/>
          </a:xfrm>
          <a:prstGeom prst="rect">
            <a:avLst/>
          </a:prstGeom>
        </p:spPr>
        <p:txBody>
          <a:bodyPr/>
          <a:lstStyle>
            <a:lvl1pPr algn="r">
              <a:buNone/>
              <a:defRPr b="1">
                <a:solidFill>
                  <a:srgbClr val="800000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0"/>
          </p:nvPr>
        </p:nvSpPr>
        <p:spPr>
          <a:xfrm>
            <a:off x="251520" y="1268760"/>
            <a:ext cx="8640960" cy="5040560"/>
          </a:xfrm>
          <a:prstGeom prst="rect">
            <a:avLst/>
          </a:prstGeom>
        </p:spPr>
        <p:txBody>
          <a:bodyPr/>
          <a:lstStyle>
            <a:lvl1pPr>
              <a:buClr>
                <a:srgbClr val="800000"/>
              </a:buClr>
              <a:defRPr/>
            </a:lvl1pPr>
            <a:lvl2pPr>
              <a:buClr>
                <a:srgbClr val="800000"/>
              </a:buClr>
              <a:defRPr/>
            </a:lvl2pPr>
            <a:lvl3pPr>
              <a:buClr>
                <a:srgbClr val="800000"/>
              </a:buClr>
              <a:defRPr/>
            </a:lvl3pPr>
            <a:lvl4pPr>
              <a:buClr>
                <a:srgbClr val="800000"/>
              </a:buClr>
              <a:defRPr/>
            </a:lvl4pPr>
            <a:lvl5pPr>
              <a:buClr>
                <a:srgbClr val="800000"/>
              </a:buClr>
              <a:defRPr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11"/>
          </p:nvPr>
        </p:nvSpPr>
        <p:spPr>
          <a:xfrm>
            <a:off x="250825" y="188640"/>
            <a:ext cx="8642350" cy="647973"/>
          </a:xfrm>
          <a:prstGeom prst="rect">
            <a:avLst/>
          </a:prstGeom>
        </p:spPr>
        <p:txBody>
          <a:bodyPr/>
          <a:lstStyle>
            <a:lvl1pPr algn="r">
              <a:buNone/>
              <a:defRPr b="1">
                <a:solidFill>
                  <a:srgbClr val="800000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9893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212976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E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116632"/>
            <a:ext cx="6696744" cy="1008112"/>
          </a:xfrm>
          <a:prstGeom prst="rect">
            <a:avLst/>
          </a:prstGeom>
        </p:spPr>
        <p:txBody>
          <a:bodyPr/>
          <a:lstStyle>
            <a:lvl1pPr>
              <a:defRPr sz="2800" b="1">
                <a:solidFill>
                  <a:schemeClr val="accent2">
                    <a:lumMod val="75000"/>
                  </a:schemeClr>
                </a:solidFill>
                <a:latin typeface="Century Schoolbook" pitchFamily="18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351309"/>
            <a:ext cx="8352928" cy="5102027"/>
          </a:xfrm>
          <a:prstGeom prst="rect">
            <a:avLst/>
          </a:prstGeom>
        </p:spPr>
        <p:txBody>
          <a:bodyPr/>
          <a:lstStyle>
            <a:lvl1pPr>
              <a:buClr>
                <a:schemeClr val="accent2">
                  <a:lumMod val="50000"/>
                </a:schemeClr>
              </a:buClr>
              <a:defRPr sz="2800"/>
            </a:lvl1pPr>
            <a:lvl2pPr>
              <a:buClr>
                <a:schemeClr val="accent2">
                  <a:lumMod val="50000"/>
                </a:schemeClr>
              </a:buClr>
              <a:defRPr sz="2400"/>
            </a:lvl2pPr>
            <a:lvl3pPr>
              <a:buClr>
                <a:schemeClr val="accent2">
                  <a:lumMod val="50000"/>
                </a:schemeClr>
              </a:buClr>
              <a:defRPr sz="2000"/>
            </a:lvl3pPr>
            <a:lvl4pPr>
              <a:buClr>
                <a:schemeClr val="accent2">
                  <a:lumMod val="50000"/>
                </a:schemeClr>
              </a:buClr>
              <a:defRPr sz="1800"/>
            </a:lvl4pPr>
            <a:lvl5pPr>
              <a:buClr>
                <a:schemeClr val="accent2">
                  <a:lumMod val="50000"/>
                </a:schemeClr>
              </a:buCl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23528" y="1340768"/>
            <a:ext cx="4172272" cy="4968552"/>
          </a:xfrm>
          <a:prstGeom prst="rect">
            <a:avLst/>
          </a:prstGeom>
        </p:spPr>
        <p:txBody>
          <a:bodyPr/>
          <a:lstStyle>
            <a:lvl1pPr>
              <a:buClr>
                <a:schemeClr val="accent2">
                  <a:lumMod val="50000"/>
                </a:schemeClr>
              </a:buClr>
              <a:defRPr sz="2800"/>
            </a:lvl1pPr>
            <a:lvl2pPr>
              <a:buClr>
                <a:schemeClr val="accent2">
                  <a:lumMod val="50000"/>
                </a:schemeClr>
              </a:buClr>
              <a:defRPr sz="2400"/>
            </a:lvl2pPr>
            <a:lvl3pPr>
              <a:buClr>
                <a:schemeClr val="accent2">
                  <a:lumMod val="50000"/>
                </a:schemeClr>
              </a:buClr>
              <a:defRPr sz="2000"/>
            </a:lvl3pPr>
            <a:lvl4pPr>
              <a:buClr>
                <a:schemeClr val="accent2">
                  <a:lumMod val="50000"/>
                </a:schemeClr>
              </a:buClr>
              <a:defRPr sz="1800"/>
            </a:lvl4pPr>
            <a:lvl5pPr>
              <a:buClr>
                <a:schemeClr val="accent2">
                  <a:lumMod val="50000"/>
                </a:schemeClr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340768"/>
            <a:ext cx="4100264" cy="4968552"/>
          </a:xfrm>
          <a:prstGeom prst="rect">
            <a:avLst/>
          </a:prstGeom>
        </p:spPr>
        <p:txBody>
          <a:bodyPr/>
          <a:lstStyle>
            <a:lvl1pPr>
              <a:buClr>
                <a:schemeClr val="accent2">
                  <a:lumMod val="50000"/>
                </a:schemeClr>
              </a:buClr>
              <a:defRPr sz="2800"/>
            </a:lvl1pPr>
            <a:lvl2pPr>
              <a:buClr>
                <a:schemeClr val="accent2">
                  <a:lumMod val="50000"/>
                </a:schemeClr>
              </a:buClr>
              <a:defRPr sz="2400"/>
            </a:lvl2pPr>
            <a:lvl3pPr>
              <a:buClr>
                <a:schemeClr val="accent2">
                  <a:lumMod val="50000"/>
                </a:schemeClr>
              </a:buClr>
              <a:defRPr sz="2000"/>
            </a:lvl3pPr>
            <a:lvl4pPr>
              <a:buClr>
                <a:schemeClr val="accent2">
                  <a:lumMod val="50000"/>
                </a:schemeClr>
              </a:buClr>
              <a:defRPr sz="1800"/>
            </a:lvl4pPr>
            <a:lvl5pPr>
              <a:buClr>
                <a:schemeClr val="accent2">
                  <a:lumMod val="50000"/>
                </a:schemeClr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251520" y="116632"/>
            <a:ext cx="6696744" cy="1008112"/>
          </a:xfrm>
          <a:prstGeom prst="rect">
            <a:avLst/>
          </a:prstGeom>
        </p:spPr>
        <p:txBody>
          <a:bodyPr/>
          <a:lstStyle>
            <a:lvl1pPr>
              <a:defRPr sz="2800"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0"/>
          </p:nvPr>
        </p:nvSpPr>
        <p:spPr>
          <a:xfrm>
            <a:off x="251520" y="1268760"/>
            <a:ext cx="8640960" cy="5040560"/>
          </a:xfrm>
          <a:prstGeom prst="rect">
            <a:avLst/>
          </a:prstGeom>
        </p:spPr>
        <p:txBody>
          <a:bodyPr/>
          <a:lstStyle>
            <a:lvl1pPr>
              <a:buClr>
                <a:srgbClr val="800000"/>
              </a:buClr>
              <a:defRPr/>
            </a:lvl1pPr>
            <a:lvl2pPr>
              <a:buClr>
                <a:srgbClr val="800000"/>
              </a:buClr>
              <a:defRPr/>
            </a:lvl2pPr>
            <a:lvl3pPr>
              <a:buClr>
                <a:srgbClr val="800000"/>
              </a:buClr>
              <a:defRPr/>
            </a:lvl3pPr>
            <a:lvl4pPr>
              <a:buClr>
                <a:srgbClr val="800000"/>
              </a:buClr>
              <a:defRPr/>
            </a:lvl4pPr>
            <a:lvl5pPr>
              <a:buClr>
                <a:srgbClr val="800000"/>
              </a:buClr>
              <a:defRPr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11"/>
          </p:nvPr>
        </p:nvSpPr>
        <p:spPr>
          <a:xfrm>
            <a:off x="250825" y="188640"/>
            <a:ext cx="8642350" cy="647973"/>
          </a:xfrm>
          <a:prstGeom prst="rect">
            <a:avLst/>
          </a:prstGeom>
        </p:spPr>
        <p:txBody>
          <a:bodyPr/>
          <a:lstStyle>
            <a:lvl1pPr algn="r">
              <a:buNone/>
              <a:defRPr b="1">
                <a:solidFill>
                  <a:srgbClr val="800000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0"/>
          </p:nvPr>
        </p:nvSpPr>
        <p:spPr>
          <a:xfrm>
            <a:off x="251520" y="1268760"/>
            <a:ext cx="8640960" cy="5040560"/>
          </a:xfrm>
          <a:prstGeom prst="rect">
            <a:avLst/>
          </a:prstGeom>
        </p:spPr>
        <p:txBody>
          <a:bodyPr/>
          <a:lstStyle>
            <a:lvl1pPr>
              <a:buClr>
                <a:srgbClr val="800000"/>
              </a:buClr>
              <a:defRPr/>
            </a:lvl1pPr>
            <a:lvl2pPr>
              <a:buClr>
                <a:srgbClr val="800000"/>
              </a:buClr>
              <a:defRPr/>
            </a:lvl2pPr>
            <a:lvl3pPr>
              <a:buClr>
                <a:srgbClr val="800000"/>
              </a:buClr>
              <a:defRPr/>
            </a:lvl3pPr>
            <a:lvl4pPr>
              <a:buClr>
                <a:srgbClr val="800000"/>
              </a:buClr>
              <a:defRPr/>
            </a:lvl4pPr>
            <a:lvl5pPr>
              <a:buClr>
                <a:srgbClr val="800000"/>
              </a:buClr>
              <a:defRPr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11"/>
          </p:nvPr>
        </p:nvSpPr>
        <p:spPr>
          <a:xfrm>
            <a:off x="250825" y="188640"/>
            <a:ext cx="8642350" cy="647973"/>
          </a:xfrm>
          <a:prstGeom prst="rect">
            <a:avLst/>
          </a:prstGeom>
        </p:spPr>
        <p:txBody>
          <a:bodyPr/>
          <a:lstStyle>
            <a:lvl1pPr algn="r">
              <a:buNone/>
              <a:defRPr b="1">
                <a:solidFill>
                  <a:srgbClr val="800000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0"/>
          </p:nvPr>
        </p:nvSpPr>
        <p:spPr>
          <a:xfrm>
            <a:off x="251520" y="1268760"/>
            <a:ext cx="8640960" cy="5040560"/>
          </a:xfrm>
          <a:prstGeom prst="rect">
            <a:avLst/>
          </a:prstGeom>
        </p:spPr>
        <p:txBody>
          <a:bodyPr/>
          <a:lstStyle>
            <a:lvl1pPr>
              <a:buClr>
                <a:srgbClr val="800000"/>
              </a:buClr>
              <a:defRPr/>
            </a:lvl1pPr>
            <a:lvl2pPr>
              <a:buClr>
                <a:srgbClr val="800000"/>
              </a:buClr>
              <a:defRPr/>
            </a:lvl2pPr>
            <a:lvl3pPr>
              <a:buClr>
                <a:srgbClr val="800000"/>
              </a:buClr>
              <a:defRPr/>
            </a:lvl3pPr>
            <a:lvl4pPr>
              <a:buClr>
                <a:srgbClr val="800000"/>
              </a:buClr>
              <a:defRPr/>
            </a:lvl4pPr>
            <a:lvl5pPr>
              <a:buClr>
                <a:srgbClr val="800000"/>
              </a:buClr>
              <a:defRPr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11"/>
          </p:nvPr>
        </p:nvSpPr>
        <p:spPr>
          <a:xfrm>
            <a:off x="250825" y="188640"/>
            <a:ext cx="8642350" cy="647973"/>
          </a:xfrm>
          <a:prstGeom prst="rect">
            <a:avLst/>
          </a:prstGeom>
        </p:spPr>
        <p:txBody>
          <a:bodyPr/>
          <a:lstStyle>
            <a:lvl1pPr algn="r">
              <a:buNone/>
              <a:defRPr b="1">
                <a:solidFill>
                  <a:srgbClr val="800000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0"/>
          </p:nvPr>
        </p:nvSpPr>
        <p:spPr>
          <a:xfrm>
            <a:off x="251520" y="1268760"/>
            <a:ext cx="8640960" cy="5040560"/>
          </a:xfrm>
          <a:prstGeom prst="rect">
            <a:avLst/>
          </a:prstGeom>
        </p:spPr>
        <p:txBody>
          <a:bodyPr/>
          <a:lstStyle>
            <a:lvl1pPr>
              <a:buClr>
                <a:srgbClr val="800000"/>
              </a:buClr>
              <a:defRPr/>
            </a:lvl1pPr>
            <a:lvl2pPr>
              <a:buClr>
                <a:srgbClr val="800000"/>
              </a:buClr>
              <a:defRPr/>
            </a:lvl2pPr>
            <a:lvl3pPr>
              <a:buClr>
                <a:srgbClr val="800000"/>
              </a:buClr>
              <a:defRPr/>
            </a:lvl3pPr>
            <a:lvl4pPr>
              <a:buClr>
                <a:srgbClr val="800000"/>
              </a:buClr>
              <a:defRPr/>
            </a:lvl4pPr>
            <a:lvl5pPr>
              <a:buClr>
                <a:srgbClr val="800000"/>
              </a:buClr>
              <a:defRPr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11"/>
          </p:nvPr>
        </p:nvSpPr>
        <p:spPr>
          <a:xfrm>
            <a:off x="250825" y="188640"/>
            <a:ext cx="8642350" cy="647973"/>
          </a:xfrm>
          <a:prstGeom prst="rect">
            <a:avLst/>
          </a:prstGeom>
        </p:spPr>
        <p:txBody>
          <a:bodyPr/>
          <a:lstStyle>
            <a:lvl1pPr algn="r">
              <a:buNone/>
              <a:defRPr b="1">
                <a:solidFill>
                  <a:srgbClr val="800000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395536" y="242886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>
          <a:xfrm>
            <a:off x="2484438" y="5805488"/>
            <a:ext cx="4248150" cy="365125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ES"/>
              <a:t>Asunción, Junio del 2011</a:t>
            </a:r>
            <a:endParaRPr lang="es-E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0"/>
          </p:nvPr>
        </p:nvSpPr>
        <p:spPr>
          <a:xfrm>
            <a:off x="251520" y="1268760"/>
            <a:ext cx="8640960" cy="5040560"/>
          </a:xfrm>
          <a:prstGeom prst="rect">
            <a:avLst/>
          </a:prstGeom>
        </p:spPr>
        <p:txBody>
          <a:bodyPr/>
          <a:lstStyle>
            <a:lvl1pPr>
              <a:buClr>
                <a:srgbClr val="800000"/>
              </a:buClr>
              <a:defRPr/>
            </a:lvl1pPr>
            <a:lvl2pPr>
              <a:buClr>
                <a:srgbClr val="800000"/>
              </a:buClr>
              <a:defRPr/>
            </a:lvl2pPr>
            <a:lvl3pPr>
              <a:buClr>
                <a:srgbClr val="800000"/>
              </a:buClr>
              <a:defRPr/>
            </a:lvl3pPr>
            <a:lvl4pPr>
              <a:buClr>
                <a:srgbClr val="800000"/>
              </a:buClr>
              <a:defRPr/>
            </a:lvl4pPr>
            <a:lvl5pPr>
              <a:buClr>
                <a:srgbClr val="800000"/>
              </a:buClr>
              <a:defRPr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11"/>
          </p:nvPr>
        </p:nvSpPr>
        <p:spPr>
          <a:xfrm>
            <a:off x="250825" y="188640"/>
            <a:ext cx="8642350" cy="647973"/>
          </a:xfrm>
          <a:prstGeom prst="rect">
            <a:avLst/>
          </a:prstGeom>
        </p:spPr>
        <p:txBody>
          <a:bodyPr/>
          <a:lstStyle>
            <a:lvl1pPr algn="r">
              <a:buNone/>
              <a:defRPr b="1">
                <a:solidFill>
                  <a:srgbClr val="800000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0"/>
          </p:nvPr>
        </p:nvSpPr>
        <p:spPr>
          <a:xfrm>
            <a:off x="251520" y="1268760"/>
            <a:ext cx="8640960" cy="5040560"/>
          </a:xfrm>
          <a:prstGeom prst="rect">
            <a:avLst/>
          </a:prstGeom>
        </p:spPr>
        <p:txBody>
          <a:bodyPr/>
          <a:lstStyle>
            <a:lvl1pPr>
              <a:buClr>
                <a:srgbClr val="800000"/>
              </a:buClr>
              <a:defRPr/>
            </a:lvl1pPr>
            <a:lvl2pPr>
              <a:buClr>
                <a:srgbClr val="800000"/>
              </a:buClr>
              <a:defRPr/>
            </a:lvl2pPr>
            <a:lvl3pPr>
              <a:buClr>
                <a:srgbClr val="800000"/>
              </a:buClr>
              <a:defRPr/>
            </a:lvl3pPr>
            <a:lvl4pPr>
              <a:buClr>
                <a:srgbClr val="800000"/>
              </a:buClr>
              <a:defRPr/>
            </a:lvl4pPr>
            <a:lvl5pPr>
              <a:buClr>
                <a:srgbClr val="800000"/>
              </a:buClr>
              <a:defRPr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11"/>
          </p:nvPr>
        </p:nvSpPr>
        <p:spPr>
          <a:xfrm>
            <a:off x="250825" y="188640"/>
            <a:ext cx="8642350" cy="647973"/>
          </a:xfrm>
          <a:prstGeom prst="rect">
            <a:avLst/>
          </a:prstGeom>
        </p:spPr>
        <p:txBody>
          <a:bodyPr/>
          <a:lstStyle>
            <a:lvl1pPr algn="r">
              <a:buNone/>
              <a:defRPr b="1">
                <a:solidFill>
                  <a:srgbClr val="800000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6 Grupo"/>
          <p:cNvGrpSpPr>
            <a:grpSpLocks/>
          </p:cNvGrpSpPr>
          <p:nvPr userDrawn="1"/>
        </p:nvGrpSpPr>
        <p:grpSpPr bwMode="auto">
          <a:xfrm>
            <a:off x="0" y="6480175"/>
            <a:ext cx="9144000" cy="377825"/>
            <a:chOff x="0" y="5517232"/>
            <a:chExt cx="9144000" cy="377824"/>
          </a:xfrm>
        </p:grpSpPr>
        <p:sp>
          <p:nvSpPr>
            <p:cNvPr id="4" name="12 Rectángulo"/>
            <p:cNvSpPr/>
            <p:nvPr/>
          </p:nvSpPr>
          <p:spPr>
            <a:xfrm>
              <a:off x="0" y="5517232"/>
              <a:ext cx="9144000" cy="377824"/>
            </a:xfrm>
            <a:prstGeom prst="rect">
              <a:avLst/>
            </a:prstGeom>
            <a:gradFill>
              <a:gsLst>
                <a:gs pos="84000">
                  <a:schemeClr val="bg1"/>
                </a:gs>
                <a:gs pos="56000">
                  <a:srgbClr val="8A002E"/>
                </a:gs>
                <a:gs pos="40000">
                  <a:srgbClr val="8A002E"/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0" scaled="0"/>
            </a:gradFill>
            <a:ln>
              <a:noFill/>
            </a:ln>
            <a:effectLst>
              <a:glow>
                <a:schemeClr val="accent1">
                  <a:alpha val="40000"/>
                </a:schemeClr>
              </a:glow>
            </a:effec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>
                <a:latin typeface="+mn-lt"/>
              </a:endParaRPr>
            </a:p>
          </p:txBody>
        </p:sp>
        <p:pic>
          <p:nvPicPr>
            <p:cNvPr id="5" name="Imagen 1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5517232"/>
              <a:ext cx="2115627" cy="3778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11" descr="http://www.usmp.edu.pe/cenaun/image/logoUSMP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96336" y="5517232"/>
              <a:ext cx="1547664" cy="3778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BC00AE3-DD7F-4866-A2BC-FE2C45A544BF}" type="datetimeFigureOut">
              <a:rPr lang="en-US"/>
              <a:pPr>
                <a:defRPr/>
              </a:pPr>
              <a:t>8/19/2011</a:t>
            </a:fld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A570DBA-5B9F-4652-A640-82620E3D5DB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0"/>
          </p:nvPr>
        </p:nvSpPr>
        <p:spPr>
          <a:xfrm>
            <a:off x="251520" y="1268760"/>
            <a:ext cx="8640960" cy="5040560"/>
          </a:xfrm>
          <a:prstGeom prst="rect">
            <a:avLst/>
          </a:prstGeom>
        </p:spPr>
        <p:txBody>
          <a:bodyPr/>
          <a:lstStyle>
            <a:lvl1pPr>
              <a:buClr>
                <a:srgbClr val="800000"/>
              </a:buClr>
              <a:defRPr/>
            </a:lvl1pPr>
            <a:lvl2pPr>
              <a:buClr>
                <a:srgbClr val="800000"/>
              </a:buClr>
              <a:defRPr/>
            </a:lvl2pPr>
            <a:lvl3pPr>
              <a:buClr>
                <a:srgbClr val="800000"/>
              </a:buClr>
              <a:defRPr/>
            </a:lvl3pPr>
            <a:lvl4pPr>
              <a:buClr>
                <a:srgbClr val="800000"/>
              </a:buClr>
              <a:defRPr/>
            </a:lvl4pPr>
            <a:lvl5pPr>
              <a:buClr>
                <a:srgbClr val="800000"/>
              </a:buClr>
              <a:defRPr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11"/>
          </p:nvPr>
        </p:nvSpPr>
        <p:spPr>
          <a:xfrm>
            <a:off x="250825" y="188640"/>
            <a:ext cx="8642350" cy="647973"/>
          </a:xfrm>
          <a:prstGeom prst="rect">
            <a:avLst/>
          </a:prstGeom>
        </p:spPr>
        <p:txBody>
          <a:bodyPr/>
          <a:lstStyle>
            <a:lvl1pPr algn="r">
              <a:buNone/>
              <a:defRPr b="1">
                <a:solidFill>
                  <a:srgbClr val="80000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0"/>
          </p:nvPr>
        </p:nvSpPr>
        <p:spPr>
          <a:xfrm>
            <a:off x="251520" y="1268760"/>
            <a:ext cx="8640960" cy="5040560"/>
          </a:xfrm>
          <a:prstGeom prst="rect">
            <a:avLst/>
          </a:prstGeom>
        </p:spPr>
        <p:txBody>
          <a:bodyPr/>
          <a:lstStyle>
            <a:lvl1pPr>
              <a:buClr>
                <a:srgbClr val="800000"/>
              </a:buClr>
              <a:defRPr/>
            </a:lvl1pPr>
            <a:lvl2pPr>
              <a:buClr>
                <a:srgbClr val="800000"/>
              </a:buClr>
              <a:defRPr/>
            </a:lvl2pPr>
            <a:lvl3pPr>
              <a:buClr>
                <a:srgbClr val="800000"/>
              </a:buClr>
              <a:defRPr/>
            </a:lvl3pPr>
            <a:lvl4pPr>
              <a:buClr>
                <a:srgbClr val="800000"/>
              </a:buClr>
              <a:defRPr/>
            </a:lvl4pPr>
            <a:lvl5pPr>
              <a:buClr>
                <a:srgbClr val="800000"/>
              </a:buClr>
              <a:defRPr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11"/>
          </p:nvPr>
        </p:nvSpPr>
        <p:spPr>
          <a:xfrm>
            <a:off x="250825" y="188640"/>
            <a:ext cx="8642350" cy="647973"/>
          </a:xfrm>
          <a:prstGeom prst="rect">
            <a:avLst/>
          </a:prstGeom>
        </p:spPr>
        <p:txBody>
          <a:bodyPr/>
          <a:lstStyle>
            <a:lvl1pPr algn="r">
              <a:buNone/>
              <a:defRPr b="1">
                <a:solidFill>
                  <a:srgbClr val="80000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7 Grupo"/>
          <p:cNvGrpSpPr>
            <a:grpSpLocks/>
          </p:cNvGrpSpPr>
          <p:nvPr userDrawn="1"/>
        </p:nvGrpSpPr>
        <p:grpSpPr bwMode="auto">
          <a:xfrm>
            <a:off x="0" y="6480175"/>
            <a:ext cx="9144000" cy="377825"/>
            <a:chOff x="0" y="5517232"/>
            <a:chExt cx="9144000" cy="377824"/>
          </a:xfrm>
        </p:grpSpPr>
        <p:sp>
          <p:nvSpPr>
            <p:cNvPr id="4" name="3 Rectángulo"/>
            <p:cNvSpPr/>
            <p:nvPr/>
          </p:nvSpPr>
          <p:spPr>
            <a:xfrm>
              <a:off x="0" y="5517232"/>
              <a:ext cx="9144000" cy="377824"/>
            </a:xfrm>
            <a:prstGeom prst="rect">
              <a:avLst/>
            </a:prstGeom>
            <a:gradFill>
              <a:gsLst>
                <a:gs pos="84000">
                  <a:schemeClr val="bg1"/>
                </a:gs>
                <a:gs pos="56000">
                  <a:srgbClr val="8A002E"/>
                </a:gs>
                <a:gs pos="40000">
                  <a:srgbClr val="8A002E"/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0" scaled="0"/>
            </a:gradFill>
            <a:ln>
              <a:noFill/>
            </a:ln>
            <a:effectLst>
              <a:glow>
                <a:schemeClr val="accent1">
                  <a:alpha val="40000"/>
                </a:schemeClr>
              </a:glow>
            </a:effec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>
                <a:latin typeface="+mn-lt"/>
              </a:endParaRPr>
            </a:p>
          </p:txBody>
        </p:sp>
        <p:pic>
          <p:nvPicPr>
            <p:cNvPr id="5" name="Imagen 1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5517232"/>
              <a:ext cx="2115627" cy="3778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11" descr="http://www.usmp.edu.pe/cenaun/image/logoUSMP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96336" y="5517232"/>
              <a:ext cx="1547664" cy="3778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Rectángulo 3"/>
          <p:cNvSpPr>
            <a:spLocks noChangeArrowheads="1"/>
          </p:cNvSpPr>
          <p:nvPr userDrawn="1"/>
        </p:nvSpPr>
        <p:spPr bwMode="auto">
          <a:xfrm flipV="1">
            <a:off x="684213" y="877888"/>
            <a:ext cx="8459787" cy="46037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PE">
              <a:latin typeface="Calibri" pitchFamily="34" charset="0"/>
            </a:endParaRPr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11"/>
          </p:nvPr>
        </p:nvSpPr>
        <p:spPr>
          <a:xfrm>
            <a:off x="250825" y="188640"/>
            <a:ext cx="8642350" cy="647973"/>
          </a:xfrm>
          <a:prstGeom prst="rect">
            <a:avLst/>
          </a:prstGeom>
        </p:spPr>
        <p:txBody>
          <a:bodyPr/>
          <a:lstStyle>
            <a:lvl1pPr algn="r">
              <a:buNone/>
              <a:defRPr b="1">
                <a:solidFill>
                  <a:srgbClr val="80000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0"/>
          </p:nvPr>
        </p:nvSpPr>
        <p:spPr>
          <a:xfrm>
            <a:off x="251520" y="1268760"/>
            <a:ext cx="8640960" cy="5040560"/>
          </a:xfrm>
          <a:prstGeom prst="rect">
            <a:avLst/>
          </a:prstGeom>
        </p:spPr>
        <p:txBody>
          <a:bodyPr/>
          <a:lstStyle>
            <a:lvl1pPr>
              <a:buClr>
                <a:srgbClr val="800000"/>
              </a:buClr>
              <a:defRPr/>
            </a:lvl1pPr>
            <a:lvl2pPr>
              <a:buClr>
                <a:srgbClr val="800000"/>
              </a:buClr>
              <a:defRPr/>
            </a:lvl2pPr>
            <a:lvl3pPr>
              <a:buClr>
                <a:srgbClr val="800000"/>
              </a:buClr>
              <a:defRPr/>
            </a:lvl3pPr>
            <a:lvl4pPr>
              <a:buClr>
                <a:srgbClr val="800000"/>
              </a:buClr>
              <a:defRPr/>
            </a:lvl4pPr>
            <a:lvl5pPr>
              <a:buClr>
                <a:srgbClr val="800000"/>
              </a:buClr>
              <a:defRPr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11"/>
          </p:nvPr>
        </p:nvSpPr>
        <p:spPr>
          <a:xfrm>
            <a:off x="250825" y="188640"/>
            <a:ext cx="8642350" cy="647973"/>
          </a:xfrm>
          <a:prstGeom prst="rect">
            <a:avLst/>
          </a:prstGeom>
        </p:spPr>
        <p:txBody>
          <a:bodyPr/>
          <a:lstStyle>
            <a:lvl1pPr algn="r">
              <a:buNone/>
              <a:defRPr b="1">
                <a:solidFill>
                  <a:srgbClr val="800000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0"/>
          </p:nvPr>
        </p:nvSpPr>
        <p:spPr>
          <a:xfrm>
            <a:off x="251520" y="1268760"/>
            <a:ext cx="8640960" cy="5040560"/>
          </a:xfrm>
          <a:prstGeom prst="rect">
            <a:avLst/>
          </a:prstGeom>
        </p:spPr>
        <p:txBody>
          <a:bodyPr/>
          <a:lstStyle>
            <a:lvl1pPr>
              <a:buClr>
                <a:srgbClr val="800000"/>
              </a:buClr>
              <a:defRPr/>
            </a:lvl1pPr>
            <a:lvl2pPr>
              <a:buClr>
                <a:srgbClr val="800000"/>
              </a:buClr>
              <a:defRPr/>
            </a:lvl2pPr>
            <a:lvl3pPr>
              <a:buClr>
                <a:srgbClr val="800000"/>
              </a:buClr>
              <a:defRPr/>
            </a:lvl3pPr>
            <a:lvl4pPr>
              <a:buClr>
                <a:srgbClr val="800000"/>
              </a:buClr>
              <a:defRPr/>
            </a:lvl4pPr>
            <a:lvl5pPr>
              <a:buClr>
                <a:srgbClr val="800000"/>
              </a:buClr>
              <a:defRPr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11"/>
          </p:nvPr>
        </p:nvSpPr>
        <p:spPr>
          <a:xfrm>
            <a:off x="250825" y="188640"/>
            <a:ext cx="8642350" cy="647973"/>
          </a:xfrm>
          <a:prstGeom prst="rect">
            <a:avLst/>
          </a:prstGeom>
        </p:spPr>
        <p:txBody>
          <a:bodyPr/>
          <a:lstStyle>
            <a:lvl1pPr algn="r">
              <a:buNone/>
              <a:defRPr b="1">
                <a:solidFill>
                  <a:srgbClr val="800000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0"/>
          </p:nvPr>
        </p:nvSpPr>
        <p:spPr>
          <a:xfrm>
            <a:off x="251520" y="1268760"/>
            <a:ext cx="8640960" cy="5040560"/>
          </a:xfrm>
          <a:prstGeom prst="rect">
            <a:avLst/>
          </a:prstGeom>
        </p:spPr>
        <p:txBody>
          <a:bodyPr/>
          <a:lstStyle>
            <a:lvl1pPr>
              <a:buClr>
                <a:srgbClr val="800000"/>
              </a:buClr>
              <a:defRPr/>
            </a:lvl1pPr>
            <a:lvl2pPr>
              <a:buClr>
                <a:srgbClr val="800000"/>
              </a:buClr>
              <a:defRPr/>
            </a:lvl2pPr>
            <a:lvl3pPr>
              <a:buClr>
                <a:srgbClr val="800000"/>
              </a:buClr>
              <a:defRPr/>
            </a:lvl3pPr>
            <a:lvl4pPr>
              <a:buClr>
                <a:srgbClr val="800000"/>
              </a:buClr>
              <a:defRPr/>
            </a:lvl4pPr>
            <a:lvl5pPr>
              <a:buClr>
                <a:srgbClr val="800000"/>
              </a:buClr>
              <a:defRPr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11"/>
          </p:nvPr>
        </p:nvSpPr>
        <p:spPr>
          <a:xfrm>
            <a:off x="250825" y="188640"/>
            <a:ext cx="8642350" cy="647973"/>
          </a:xfrm>
          <a:prstGeom prst="rect">
            <a:avLst/>
          </a:prstGeom>
        </p:spPr>
        <p:txBody>
          <a:bodyPr/>
          <a:lstStyle>
            <a:lvl1pPr algn="r">
              <a:buNone/>
              <a:defRPr b="1">
                <a:solidFill>
                  <a:srgbClr val="800000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0"/>
          </p:nvPr>
        </p:nvSpPr>
        <p:spPr>
          <a:xfrm>
            <a:off x="251520" y="1268760"/>
            <a:ext cx="8640960" cy="5040560"/>
          </a:xfrm>
          <a:prstGeom prst="rect">
            <a:avLst/>
          </a:prstGeom>
        </p:spPr>
        <p:txBody>
          <a:bodyPr/>
          <a:lstStyle>
            <a:lvl1pPr>
              <a:buClr>
                <a:srgbClr val="800000"/>
              </a:buClr>
              <a:defRPr/>
            </a:lvl1pPr>
            <a:lvl2pPr>
              <a:buClr>
                <a:srgbClr val="800000"/>
              </a:buClr>
              <a:defRPr/>
            </a:lvl2pPr>
            <a:lvl3pPr>
              <a:buClr>
                <a:srgbClr val="800000"/>
              </a:buClr>
              <a:defRPr/>
            </a:lvl3pPr>
            <a:lvl4pPr>
              <a:buClr>
                <a:srgbClr val="800000"/>
              </a:buClr>
              <a:defRPr/>
            </a:lvl4pPr>
            <a:lvl5pPr>
              <a:buClr>
                <a:srgbClr val="800000"/>
              </a:buClr>
              <a:defRPr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11"/>
          </p:nvPr>
        </p:nvSpPr>
        <p:spPr>
          <a:xfrm>
            <a:off x="250825" y="188640"/>
            <a:ext cx="8642350" cy="647973"/>
          </a:xfrm>
          <a:prstGeom prst="rect">
            <a:avLst/>
          </a:prstGeom>
        </p:spPr>
        <p:txBody>
          <a:bodyPr/>
          <a:lstStyle>
            <a:lvl1pPr algn="r">
              <a:buNone/>
              <a:defRPr b="1">
                <a:solidFill>
                  <a:srgbClr val="800000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0"/>
          </p:nvPr>
        </p:nvSpPr>
        <p:spPr>
          <a:xfrm>
            <a:off x="251520" y="1268760"/>
            <a:ext cx="8640960" cy="5040560"/>
          </a:xfrm>
          <a:prstGeom prst="rect">
            <a:avLst/>
          </a:prstGeom>
        </p:spPr>
        <p:txBody>
          <a:bodyPr/>
          <a:lstStyle>
            <a:lvl1pPr>
              <a:buClr>
                <a:srgbClr val="800000"/>
              </a:buClr>
              <a:defRPr/>
            </a:lvl1pPr>
            <a:lvl2pPr>
              <a:buClr>
                <a:srgbClr val="800000"/>
              </a:buClr>
              <a:defRPr/>
            </a:lvl2pPr>
            <a:lvl3pPr>
              <a:buClr>
                <a:srgbClr val="800000"/>
              </a:buClr>
              <a:defRPr/>
            </a:lvl3pPr>
            <a:lvl4pPr>
              <a:buClr>
                <a:srgbClr val="800000"/>
              </a:buClr>
              <a:defRPr/>
            </a:lvl4pPr>
            <a:lvl5pPr>
              <a:buClr>
                <a:srgbClr val="800000"/>
              </a:buClr>
              <a:defRPr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11"/>
          </p:nvPr>
        </p:nvSpPr>
        <p:spPr>
          <a:xfrm>
            <a:off x="250825" y="188640"/>
            <a:ext cx="8642350" cy="647973"/>
          </a:xfrm>
          <a:prstGeom prst="rect">
            <a:avLst/>
          </a:prstGeom>
        </p:spPr>
        <p:txBody>
          <a:bodyPr/>
          <a:lstStyle>
            <a:lvl1pPr algn="r">
              <a:buNone/>
              <a:defRPr b="1">
                <a:solidFill>
                  <a:srgbClr val="800000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0"/>
          </p:nvPr>
        </p:nvSpPr>
        <p:spPr>
          <a:xfrm>
            <a:off x="251520" y="1268760"/>
            <a:ext cx="8640960" cy="5040560"/>
          </a:xfrm>
          <a:prstGeom prst="rect">
            <a:avLst/>
          </a:prstGeom>
        </p:spPr>
        <p:txBody>
          <a:bodyPr/>
          <a:lstStyle>
            <a:lvl1pPr>
              <a:buClr>
                <a:srgbClr val="800000"/>
              </a:buClr>
              <a:defRPr/>
            </a:lvl1pPr>
            <a:lvl2pPr>
              <a:buClr>
                <a:srgbClr val="800000"/>
              </a:buClr>
              <a:defRPr/>
            </a:lvl2pPr>
            <a:lvl3pPr>
              <a:buClr>
                <a:srgbClr val="800000"/>
              </a:buClr>
              <a:defRPr/>
            </a:lvl3pPr>
            <a:lvl4pPr>
              <a:buClr>
                <a:srgbClr val="800000"/>
              </a:buClr>
              <a:defRPr/>
            </a:lvl4pPr>
            <a:lvl5pPr>
              <a:buClr>
                <a:srgbClr val="800000"/>
              </a:buClr>
              <a:defRPr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11"/>
          </p:nvPr>
        </p:nvSpPr>
        <p:spPr>
          <a:xfrm>
            <a:off x="250825" y="188640"/>
            <a:ext cx="8642350" cy="647973"/>
          </a:xfrm>
          <a:prstGeom prst="rect">
            <a:avLst/>
          </a:prstGeom>
        </p:spPr>
        <p:txBody>
          <a:bodyPr/>
          <a:lstStyle>
            <a:lvl1pPr algn="r">
              <a:buNone/>
              <a:defRPr b="1">
                <a:solidFill>
                  <a:srgbClr val="800000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0"/>
          </p:nvPr>
        </p:nvSpPr>
        <p:spPr>
          <a:xfrm>
            <a:off x="251520" y="1268760"/>
            <a:ext cx="8640960" cy="5040560"/>
          </a:xfrm>
          <a:prstGeom prst="rect">
            <a:avLst/>
          </a:prstGeom>
        </p:spPr>
        <p:txBody>
          <a:bodyPr/>
          <a:lstStyle>
            <a:lvl1pPr>
              <a:buClr>
                <a:srgbClr val="800000"/>
              </a:buClr>
              <a:defRPr/>
            </a:lvl1pPr>
            <a:lvl2pPr>
              <a:buClr>
                <a:srgbClr val="800000"/>
              </a:buClr>
              <a:defRPr/>
            </a:lvl2pPr>
            <a:lvl3pPr>
              <a:buClr>
                <a:srgbClr val="800000"/>
              </a:buClr>
              <a:defRPr/>
            </a:lvl3pPr>
            <a:lvl4pPr>
              <a:buClr>
                <a:srgbClr val="800000"/>
              </a:buClr>
              <a:defRPr/>
            </a:lvl4pPr>
            <a:lvl5pPr>
              <a:buClr>
                <a:srgbClr val="800000"/>
              </a:buClr>
              <a:defRPr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11"/>
          </p:nvPr>
        </p:nvSpPr>
        <p:spPr>
          <a:xfrm>
            <a:off x="250825" y="188640"/>
            <a:ext cx="8642350" cy="647973"/>
          </a:xfrm>
          <a:prstGeom prst="rect">
            <a:avLst/>
          </a:prstGeom>
        </p:spPr>
        <p:txBody>
          <a:bodyPr/>
          <a:lstStyle>
            <a:lvl1pPr algn="r">
              <a:buNone/>
              <a:defRPr b="1">
                <a:solidFill>
                  <a:srgbClr val="800000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n 1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333375"/>
            <a:ext cx="52197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1" descr="http://www.usmp.edu.pe/cenaun/image/logoUSMP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580063" y="333375"/>
            <a:ext cx="33115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Rectángulo"/>
          <p:cNvSpPr/>
          <p:nvPr userDrawn="1"/>
        </p:nvSpPr>
        <p:spPr>
          <a:xfrm>
            <a:off x="179512" y="1700808"/>
            <a:ext cx="8712076" cy="144016"/>
          </a:xfrm>
          <a:prstGeom prst="rect">
            <a:avLst/>
          </a:prstGeom>
          <a:gradFill flip="none" rotWithShape="1">
            <a:gsLst>
              <a:gs pos="23000">
                <a:schemeClr val="accent2">
                  <a:lumMod val="50000"/>
                </a:schemeClr>
              </a:gs>
              <a:gs pos="100000">
                <a:srgbClr val="85C2FF"/>
              </a:gs>
              <a:gs pos="97000">
                <a:srgbClr val="FFEBFA">
                  <a:alpha val="43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91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n 10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021513" y="215900"/>
            <a:ext cx="17272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6 Grupo"/>
          <p:cNvGrpSpPr/>
          <p:nvPr/>
        </p:nvGrpSpPr>
        <p:grpSpPr>
          <a:xfrm>
            <a:off x="0" y="6597357"/>
            <a:ext cx="9144000" cy="260649"/>
            <a:chOff x="0" y="5517232"/>
            <a:chExt cx="9144000" cy="377825"/>
          </a:xfrm>
          <a:gradFill flip="none" rotWithShape="1">
            <a:gsLst>
              <a:gs pos="4000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lin ang="0" scaled="1"/>
            <a:tileRect/>
          </a:gradFill>
        </p:grpSpPr>
        <p:sp>
          <p:nvSpPr>
            <p:cNvPr id="15" name="14 Rectángulo"/>
            <p:cNvSpPr/>
            <p:nvPr/>
          </p:nvSpPr>
          <p:spPr>
            <a:xfrm>
              <a:off x="0" y="5517232"/>
              <a:ext cx="9144000" cy="377824"/>
            </a:xfrm>
            <a:prstGeom prst="rect">
              <a:avLst/>
            </a:prstGeom>
            <a:gradFill>
              <a:gsLst>
                <a:gs pos="86000">
                  <a:schemeClr val="bg1"/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lin ang="0" scaled="1"/>
            </a:gradFill>
            <a:ln>
              <a:noFill/>
            </a:ln>
            <a:effectLst>
              <a:glow>
                <a:schemeClr val="accent1">
                  <a:alpha val="40000"/>
                </a:schemeClr>
              </a:glow>
            </a:effec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>
                <a:cs typeface="Arial" charset="0"/>
              </a:endParaRPr>
            </a:p>
          </p:txBody>
        </p:sp>
        <p:pic>
          <p:nvPicPr>
            <p:cNvPr id="17" name="Picture 11" descr="http://www.usmp.edu.pe/cenaun/image/logoUSMP.jpg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8028384" y="5517233"/>
              <a:ext cx="1115616" cy="37782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19" name="18 Conector recto"/>
          <p:cNvCxnSpPr/>
          <p:nvPr/>
        </p:nvCxnSpPr>
        <p:spPr>
          <a:xfrm>
            <a:off x="0" y="6597650"/>
            <a:ext cx="9144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53" name="12 Grupo"/>
          <p:cNvGrpSpPr>
            <a:grpSpLocks/>
          </p:cNvGrpSpPr>
          <p:nvPr userDrawn="1"/>
        </p:nvGrpSpPr>
        <p:grpSpPr bwMode="auto">
          <a:xfrm>
            <a:off x="8748713" y="44450"/>
            <a:ext cx="288925" cy="922338"/>
            <a:chOff x="4139952" y="1484784"/>
            <a:chExt cx="288032" cy="1152525"/>
          </a:xfrm>
        </p:grpSpPr>
        <p:sp>
          <p:nvSpPr>
            <p:cNvPr id="7" name="6 Rectángulo"/>
            <p:cNvSpPr/>
            <p:nvPr userDrawn="1"/>
          </p:nvSpPr>
          <p:spPr>
            <a:xfrm>
              <a:off x="4139952" y="1484784"/>
              <a:ext cx="288032" cy="287636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PE" dirty="0"/>
                <a:t> </a:t>
              </a:r>
              <a:endParaRPr lang="es-ES" dirty="0"/>
            </a:p>
          </p:txBody>
        </p:sp>
        <p:sp>
          <p:nvSpPr>
            <p:cNvPr id="10" name="9 Rectángulo"/>
            <p:cNvSpPr/>
            <p:nvPr userDrawn="1"/>
          </p:nvSpPr>
          <p:spPr>
            <a:xfrm>
              <a:off x="4139952" y="1772420"/>
              <a:ext cx="288032" cy="289619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PE" dirty="0"/>
                <a:t> </a:t>
              </a:r>
              <a:endParaRPr lang="es-ES" dirty="0"/>
            </a:p>
          </p:txBody>
        </p:sp>
        <p:sp>
          <p:nvSpPr>
            <p:cNvPr id="11" name="10 Rectángulo"/>
            <p:cNvSpPr/>
            <p:nvPr userDrawn="1"/>
          </p:nvSpPr>
          <p:spPr>
            <a:xfrm>
              <a:off x="4139952" y="2062039"/>
              <a:ext cx="288032" cy="28763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PE" dirty="0"/>
                <a:t> </a:t>
              </a:r>
              <a:endParaRPr lang="es-ES" dirty="0"/>
            </a:p>
          </p:txBody>
        </p:sp>
        <p:sp>
          <p:nvSpPr>
            <p:cNvPr id="12" name="11 Rectángulo"/>
            <p:cNvSpPr/>
            <p:nvPr userDrawn="1"/>
          </p:nvSpPr>
          <p:spPr>
            <a:xfrm>
              <a:off x="4139952" y="2349673"/>
              <a:ext cx="288032" cy="28763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PE" dirty="0"/>
                <a:t> </a:t>
              </a:r>
              <a:endParaRPr lang="es-ES" dirty="0"/>
            </a:p>
          </p:txBody>
        </p:sp>
      </p:grpSp>
      <p:sp>
        <p:nvSpPr>
          <p:cNvPr id="14" name="13 Rectángulo"/>
          <p:cNvSpPr/>
          <p:nvPr userDrawn="1"/>
        </p:nvSpPr>
        <p:spPr>
          <a:xfrm>
            <a:off x="107504" y="908720"/>
            <a:ext cx="8497255" cy="58066"/>
          </a:xfrm>
          <a:prstGeom prst="rect">
            <a:avLst/>
          </a:prstGeom>
          <a:gradFill flip="none" rotWithShape="1">
            <a:gsLst>
              <a:gs pos="23000">
                <a:schemeClr val="accent2">
                  <a:lumMod val="50000"/>
                </a:schemeClr>
              </a:gs>
              <a:gs pos="100000">
                <a:srgbClr val="85C2FF"/>
              </a:gs>
              <a:gs pos="97000">
                <a:srgbClr val="FFEBFA">
                  <a:alpha val="43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92" r:id="rId11"/>
    <p:sldLayoutId id="2147483789" r:id="rId12"/>
    <p:sldLayoutId id="2147483790" r:id="rId13"/>
    <p:sldLayoutId id="2147483793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18.xml"/><Relationship Id="rId4" Type="http://schemas.openxmlformats.org/officeDocument/2006/relationships/chart" Target="../charts/chart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2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Office_Excel_97-2003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chart" Target="../charts/chart2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chart" Target="../charts/chart27.xml"/><Relationship Id="rId5" Type="http://schemas.openxmlformats.org/officeDocument/2006/relationships/chart" Target="../charts/chart26.xml"/><Relationship Id="rId4" Type="http://schemas.openxmlformats.org/officeDocument/2006/relationships/chart" Target="../charts/chart2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Hoja_de_c_lculo_de_Microsoft_Office_Excel_97-20035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Hoja_de_c_lculo_de_Microsoft_Office_Excel_97-20034.xls"/><Relationship Id="rId5" Type="http://schemas.openxmlformats.org/officeDocument/2006/relationships/oleObject" Target="../embeddings/Hoja_de_c_lculo_de_Microsoft_Office_Excel_97-20033.xls"/><Relationship Id="rId4" Type="http://schemas.openxmlformats.org/officeDocument/2006/relationships/oleObject" Target="../embeddings/Hoja_de_c_lculo_de_Microsoft_Office_Excel_97-20032.xls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204864"/>
            <a:ext cx="8568952" cy="1584499"/>
          </a:xfrm>
        </p:spPr>
        <p:txBody>
          <a:bodyPr/>
          <a:lstStyle/>
          <a:p>
            <a:pPr eaLnBrk="1" hangingPunct="1">
              <a:defRPr/>
            </a:pPr>
            <a:r>
              <a:rPr lang="es-PE" sz="4800" dirty="0" smtClean="0">
                <a:solidFill>
                  <a:schemeClr val="tx1"/>
                </a:solidFill>
              </a:rPr>
              <a:t>Crecimiento Económico </a:t>
            </a:r>
            <a:r>
              <a:rPr lang="es-PE" sz="4800" dirty="0" smtClean="0">
                <a:solidFill>
                  <a:schemeClr val="tx1"/>
                </a:solidFill>
              </a:rPr>
              <a:t>con </a:t>
            </a:r>
            <a:r>
              <a:rPr lang="es-PE" sz="4800" dirty="0" smtClean="0">
                <a:solidFill>
                  <a:schemeClr val="tx1"/>
                </a:solidFill>
              </a:rPr>
              <a:t>Inclusión: Modelo Perú</a:t>
            </a:r>
            <a:endParaRPr lang="es-PE" sz="4800" dirty="0">
              <a:solidFill>
                <a:schemeClr val="tx1"/>
              </a:solidFill>
            </a:endParaRPr>
          </a:p>
        </p:txBody>
      </p:sp>
      <p:sp>
        <p:nvSpPr>
          <p:cNvPr id="35843" name="2 Subtítulo"/>
          <p:cNvSpPr>
            <a:spLocks noGrp="1"/>
          </p:cNvSpPr>
          <p:nvPr>
            <p:ph type="subTitle" idx="1"/>
          </p:nvPr>
        </p:nvSpPr>
        <p:spPr bwMode="auto">
          <a:xfrm>
            <a:off x="1371600" y="4365625"/>
            <a:ext cx="6400800" cy="19431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s-PE" dirty="0" smtClean="0">
                <a:solidFill>
                  <a:schemeClr val="tx1"/>
                </a:solidFill>
              </a:rPr>
              <a:t>Luis Carranza Ugarte</a:t>
            </a:r>
          </a:p>
          <a:p>
            <a:pPr eaLnBrk="1" hangingPunct="1"/>
            <a:endParaRPr lang="es-PE" sz="2800" dirty="0" smtClean="0">
              <a:solidFill>
                <a:schemeClr val="tx1"/>
              </a:solidFill>
            </a:endParaRPr>
          </a:p>
          <a:p>
            <a:pPr eaLnBrk="1" hangingPunct="1"/>
            <a:endParaRPr lang="es-PE" sz="2400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es-PE" sz="2800" dirty="0" smtClean="0">
                <a:solidFill>
                  <a:schemeClr val="tx1"/>
                </a:solidFill>
              </a:rPr>
              <a:t>Agosto,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Título"/>
          <p:cNvSpPr txBox="1">
            <a:spLocks/>
          </p:cNvSpPr>
          <p:nvPr/>
        </p:nvSpPr>
        <p:spPr bwMode="auto">
          <a:xfrm>
            <a:off x="250825" y="333375"/>
            <a:ext cx="6697663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PE" sz="2100" b="1">
                <a:solidFill>
                  <a:srgbClr val="953735"/>
                </a:solidFill>
                <a:latin typeface="Century Schoolbook" pitchFamily="18" charset="0"/>
              </a:rPr>
              <a:t>Principales indicadores de la economía</a:t>
            </a:r>
          </a:p>
        </p:txBody>
      </p:sp>
      <p:sp>
        <p:nvSpPr>
          <p:cNvPr id="20483" name="8 CuadroTexto"/>
          <p:cNvSpPr txBox="1">
            <a:spLocks noChangeArrowheads="1"/>
          </p:cNvSpPr>
          <p:nvPr/>
        </p:nvSpPr>
        <p:spPr bwMode="auto">
          <a:xfrm>
            <a:off x="595313" y="1412429"/>
            <a:ext cx="338455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PE" sz="1600" b="1" dirty="0"/>
              <a:t>Inversión Total – </a:t>
            </a:r>
            <a:r>
              <a:rPr lang="es-PE" sz="1600" b="1" dirty="0" smtClean="0"/>
              <a:t>2005, 2010</a:t>
            </a:r>
            <a:endParaRPr lang="es-PE" sz="1600" b="1" dirty="0"/>
          </a:p>
          <a:p>
            <a:pPr algn="ctr"/>
            <a:r>
              <a:rPr lang="es-PE" sz="1600" dirty="0"/>
              <a:t>(% PBI)</a:t>
            </a:r>
          </a:p>
        </p:txBody>
      </p:sp>
      <p:sp>
        <p:nvSpPr>
          <p:cNvPr id="20486" name="8 CuadroTexto"/>
          <p:cNvSpPr txBox="1">
            <a:spLocks noChangeArrowheads="1"/>
          </p:cNvSpPr>
          <p:nvPr/>
        </p:nvSpPr>
        <p:spPr bwMode="auto">
          <a:xfrm>
            <a:off x="4788024" y="1412429"/>
            <a:ext cx="381635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PE" sz="1500" b="1" dirty="0"/>
              <a:t>Incremento de la Inversión </a:t>
            </a:r>
            <a:r>
              <a:rPr lang="es-PE" sz="1500" b="1" dirty="0" smtClean="0"/>
              <a:t>2005 </a:t>
            </a:r>
            <a:r>
              <a:rPr lang="es-PE" sz="1500" b="1" dirty="0"/>
              <a:t>- </a:t>
            </a:r>
            <a:r>
              <a:rPr lang="es-PE" sz="1500" b="1" dirty="0" smtClean="0"/>
              <a:t>2010</a:t>
            </a:r>
            <a:endParaRPr lang="es-PE" sz="1500" b="1" dirty="0"/>
          </a:p>
          <a:p>
            <a:pPr algn="ctr"/>
            <a:r>
              <a:rPr lang="es-PE" sz="1500" dirty="0"/>
              <a:t>(puntos porcentuales del PBI)</a:t>
            </a:r>
          </a:p>
        </p:txBody>
      </p:sp>
      <p:sp>
        <p:nvSpPr>
          <p:cNvPr id="20487" name="6 CuadroTexto"/>
          <p:cNvSpPr txBox="1">
            <a:spLocks noChangeArrowheads="1"/>
          </p:cNvSpPr>
          <p:nvPr/>
        </p:nvSpPr>
        <p:spPr bwMode="auto">
          <a:xfrm>
            <a:off x="250825" y="6309900"/>
            <a:ext cx="428625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PE" sz="800" i="1" dirty="0" smtClean="0"/>
              <a:t>*Fuente</a:t>
            </a:r>
            <a:r>
              <a:rPr lang="es-PE" sz="800" i="1" dirty="0"/>
              <a:t>: WEO Abril 2011 - FMI</a:t>
            </a:r>
            <a:endParaRPr lang="es-ES" sz="800" i="1" dirty="0"/>
          </a:p>
        </p:txBody>
      </p:sp>
      <p:graphicFrame>
        <p:nvGraphicFramePr>
          <p:cNvPr id="8" name="1 Gráfico"/>
          <p:cNvGraphicFramePr/>
          <p:nvPr/>
        </p:nvGraphicFramePr>
        <p:xfrm>
          <a:off x="179512" y="2348880"/>
          <a:ext cx="4248472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2 Gráfico"/>
          <p:cNvGraphicFramePr/>
          <p:nvPr/>
        </p:nvGraphicFramePr>
        <p:xfrm>
          <a:off x="4499992" y="2420888"/>
          <a:ext cx="4464496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Título"/>
          <p:cNvSpPr txBox="1">
            <a:spLocks/>
          </p:cNvSpPr>
          <p:nvPr/>
        </p:nvSpPr>
        <p:spPr bwMode="auto">
          <a:xfrm>
            <a:off x="250825" y="333375"/>
            <a:ext cx="6697663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PE" sz="2100" b="1">
                <a:solidFill>
                  <a:srgbClr val="953735"/>
                </a:solidFill>
                <a:latin typeface="Century Schoolbook" pitchFamily="18" charset="0"/>
              </a:rPr>
              <a:t>Principales indicadores de la economía</a:t>
            </a:r>
          </a:p>
        </p:txBody>
      </p:sp>
      <p:sp>
        <p:nvSpPr>
          <p:cNvPr id="21510" name="8 CuadroTexto"/>
          <p:cNvSpPr txBox="1">
            <a:spLocks noChangeArrowheads="1"/>
          </p:cNvSpPr>
          <p:nvPr/>
        </p:nvSpPr>
        <p:spPr bwMode="auto">
          <a:xfrm>
            <a:off x="652463" y="1341001"/>
            <a:ext cx="377507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PE" sz="1600" b="1" dirty="0"/>
              <a:t>Deuda Pública Bruta – </a:t>
            </a:r>
            <a:r>
              <a:rPr lang="es-PE" sz="1600" b="1" dirty="0" smtClean="0"/>
              <a:t>2005, 2010</a:t>
            </a:r>
            <a:endParaRPr lang="es-PE" sz="1600" b="1" dirty="0"/>
          </a:p>
          <a:p>
            <a:pPr algn="ctr"/>
            <a:r>
              <a:rPr lang="es-PE" sz="1600" dirty="0"/>
              <a:t>(% PBI)</a:t>
            </a:r>
          </a:p>
        </p:txBody>
      </p:sp>
      <p:sp>
        <p:nvSpPr>
          <p:cNvPr id="21511" name="8 CuadroTexto"/>
          <p:cNvSpPr txBox="1">
            <a:spLocks noChangeArrowheads="1"/>
          </p:cNvSpPr>
          <p:nvPr/>
        </p:nvSpPr>
        <p:spPr bwMode="auto">
          <a:xfrm>
            <a:off x="5097463" y="1341001"/>
            <a:ext cx="35290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PE" sz="1600" b="1" dirty="0"/>
              <a:t>Reducción de Deuda  </a:t>
            </a:r>
            <a:r>
              <a:rPr lang="es-PE" sz="1600" b="1" dirty="0" smtClean="0"/>
              <a:t>2005 </a:t>
            </a:r>
            <a:r>
              <a:rPr lang="es-PE" sz="1600" b="1" dirty="0"/>
              <a:t>- </a:t>
            </a:r>
            <a:r>
              <a:rPr lang="es-PE" sz="1600" b="1" dirty="0" smtClean="0"/>
              <a:t>2010</a:t>
            </a:r>
            <a:endParaRPr lang="es-PE" sz="1600" b="1" dirty="0"/>
          </a:p>
          <a:p>
            <a:pPr algn="ctr"/>
            <a:r>
              <a:rPr lang="es-PE" sz="1600" dirty="0"/>
              <a:t>(puntos porcentuales del PBI)</a:t>
            </a:r>
          </a:p>
        </p:txBody>
      </p:sp>
      <p:graphicFrame>
        <p:nvGraphicFramePr>
          <p:cNvPr id="11" name="2 Gráfico"/>
          <p:cNvGraphicFramePr/>
          <p:nvPr/>
        </p:nvGraphicFramePr>
        <p:xfrm>
          <a:off x="4788024" y="2133436"/>
          <a:ext cx="4139952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6 CuadroTexto"/>
          <p:cNvSpPr txBox="1">
            <a:spLocks noChangeArrowheads="1"/>
          </p:cNvSpPr>
          <p:nvPr/>
        </p:nvSpPr>
        <p:spPr bwMode="auto">
          <a:xfrm>
            <a:off x="250825" y="6237892"/>
            <a:ext cx="428625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PE" sz="800" i="1" dirty="0" smtClean="0"/>
              <a:t>*Fuente</a:t>
            </a:r>
            <a:r>
              <a:rPr lang="es-PE" sz="800" i="1" dirty="0"/>
              <a:t>: WEO Abril 2011 - FMI</a:t>
            </a:r>
            <a:endParaRPr lang="es-ES" sz="800" i="1" dirty="0"/>
          </a:p>
        </p:txBody>
      </p:sp>
      <p:graphicFrame>
        <p:nvGraphicFramePr>
          <p:cNvPr id="13" name="1 Gráfico"/>
          <p:cNvGraphicFramePr/>
          <p:nvPr/>
        </p:nvGraphicFramePr>
        <p:xfrm>
          <a:off x="179512" y="2060848"/>
          <a:ext cx="4392488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1 Gráfico"/>
          <p:cNvGraphicFramePr/>
          <p:nvPr/>
        </p:nvGraphicFramePr>
        <p:xfrm>
          <a:off x="251520" y="2132856"/>
          <a:ext cx="417646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2 Gráfico"/>
          <p:cNvGraphicFramePr/>
          <p:nvPr/>
        </p:nvGraphicFramePr>
        <p:xfrm>
          <a:off x="4499992" y="2132856"/>
          <a:ext cx="442798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8 CuadroTexto"/>
          <p:cNvSpPr txBox="1">
            <a:spLocks noChangeArrowheads="1"/>
          </p:cNvSpPr>
          <p:nvPr/>
        </p:nvSpPr>
        <p:spPr bwMode="auto">
          <a:xfrm>
            <a:off x="539750" y="1301859"/>
            <a:ext cx="403225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PE" sz="1500" b="1" dirty="0" smtClean="0"/>
              <a:t>Facilidad para </a:t>
            </a:r>
            <a:r>
              <a:rPr lang="es-PE" sz="1500" b="1" dirty="0"/>
              <a:t>h</a:t>
            </a:r>
            <a:r>
              <a:rPr lang="es-PE" sz="1500" b="1" dirty="0" smtClean="0"/>
              <a:t>acer </a:t>
            </a:r>
            <a:r>
              <a:rPr lang="es-PE" sz="1500" b="1" dirty="0"/>
              <a:t>n</a:t>
            </a:r>
            <a:r>
              <a:rPr lang="es-PE" sz="1500" b="1" dirty="0" smtClean="0"/>
              <a:t>egocios - 2011</a:t>
            </a:r>
          </a:p>
          <a:p>
            <a:pPr algn="ctr"/>
            <a:r>
              <a:rPr lang="es-PE" sz="1500" b="1" dirty="0" smtClean="0"/>
              <a:t>Ranking LAC-7</a:t>
            </a:r>
          </a:p>
          <a:p>
            <a:pPr algn="ctr"/>
            <a:r>
              <a:rPr lang="es-PE" sz="1500" b="1" dirty="0" smtClean="0"/>
              <a:t> </a:t>
            </a:r>
            <a:endParaRPr lang="es-PE" sz="1500" dirty="0"/>
          </a:p>
        </p:txBody>
      </p:sp>
      <p:sp>
        <p:nvSpPr>
          <p:cNvPr id="7" name="8 CuadroTexto"/>
          <p:cNvSpPr txBox="1">
            <a:spLocks noChangeArrowheads="1"/>
          </p:cNvSpPr>
          <p:nvPr/>
        </p:nvSpPr>
        <p:spPr bwMode="auto">
          <a:xfrm>
            <a:off x="5076056" y="1340768"/>
            <a:ext cx="3708400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PE" sz="1300" b="1" dirty="0" smtClean="0"/>
              <a:t>Mejoramiento en Facilidad para hacer negocios DB: 2006 - 2011 </a:t>
            </a:r>
            <a:endParaRPr lang="es-PE" sz="1300" b="1" dirty="0"/>
          </a:p>
          <a:p>
            <a:pPr algn="ctr"/>
            <a:r>
              <a:rPr lang="es-PE" sz="1300" dirty="0" smtClean="0"/>
              <a:t>(variación de puestos)</a:t>
            </a:r>
            <a:endParaRPr lang="es-PE" sz="1300" dirty="0"/>
          </a:p>
        </p:txBody>
      </p:sp>
      <p:sp>
        <p:nvSpPr>
          <p:cNvPr id="8" name="9 CuadroTexto"/>
          <p:cNvSpPr txBox="1">
            <a:spLocks noChangeArrowheads="1"/>
          </p:cNvSpPr>
          <p:nvPr/>
        </p:nvSpPr>
        <p:spPr bwMode="auto">
          <a:xfrm>
            <a:off x="313134" y="6311031"/>
            <a:ext cx="3106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800" i="1" dirty="0"/>
              <a:t>Fuente: </a:t>
            </a:r>
            <a:r>
              <a:rPr lang="es-ES" sz="800" i="1" dirty="0" err="1"/>
              <a:t>Doing</a:t>
            </a:r>
            <a:r>
              <a:rPr lang="es-ES" sz="800" i="1" dirty="0"/>
              <a:t> </a:t>
            </a:r>
            <a:r>
              <a:rPr lang="es-ES" sz="800" i="1" dirty="0" err="1"/>
              <a:t>Bussines</a:t>
            </a:r>
            <a:r>
              <a:rPr lang="es-ES" sz="800" i="1" dirty="0"/>
              <a:t>.</a:t>
            </a:r>
            <a:endParaRPr lang="es-PE" sz="800" i="1" dirty="0"/>
          </a:p>
        </p:txBody>
      </p:sp>
      <p:sp>
        <p:nvSpPr>
          <p:cNvPr id="9" name="1 Título"/>
          <p:cNvSpPr txBox="1">
            <a:spLocks/>
          </p:cNvSpPr>
          <p:nvPr/>
        </p:nvSpPr>
        <p:spPr bwMode="auto">
          <a:xfrm>
            <a:off x="250825" y="333375"/>
            <a:ext cx="6697663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PE" sz="2100" b="1" dirty="0" smtClean="0">
                <a:solidFill>
                  <a:srgbClr val="953735"/>
                </a:solidFill>
                <a:latin typeface="Century Schoolbook" pitchFamily="18" charset="0"/>
              </a:rPr>
              <a:t>Clasificación en el </a:t>
            </a:r>
            <a:r>
              <a:rPr lang="es-PE" sz="2100" b="1" dirty="0" err="1" smtClean="0">
                <a:solidFill>
                  <a:srgbClr val="953735"/>
                </a:solidFill>
                <a:latin typeface="Century Schoolbook" pitchFamily="18" charset="0"/>
              </a:rPr>
              <a:t>Doing</a:t>
            </a:r>
            <a:r>
              <a:rPr lang="es-PE" sz="2100" b="1" dirty="0" smtClean="0">
                <a:solidFill>
                  <a:srgbClr val="953735"/>
                </a:solidFill>
                <a:latin typeface="Century Schoolbook" pitchFamily="18" charset="0"/>
              </a:rPr>
              <a:t> Business</a:t>
            </a:r>
            <a:endParaRPr lang="es-PE" sz="2100" b="1" dirty="0">
              <a:solidFill>
                <a:srgbClr val="953735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Título"/>
          <p:cNvSpPr txBox="1">
            <a:spLocks/>
          </p:cNvSpPr>
          <p:nvPr/>
        </p:nvSpPr>
        <p:spPr bwMode="auto">
          <a:xfrm>
            <a:off x="1000125" y="1214438"/>
            <a:ext cx="287178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300" b="1">
                <a:cs typeface="Arial" charset="0"/>
              </a:rPr>
              <a:t>Mejoramiento en Infraestructura en el ranking WEF: 2008-2011</a:t>
            </a:r>
          </a:p>
          <a:p>
            <a:pPr algn="ctr"/>
            <a:r>
              <a:rPr lang="es-PE" sz="1300">
                <a:cs typeface="Arial" charset="0"/>
              </a:rPr>
              <a:t>(de 139 países)</a:t>
            </a:r>
          </a:p>
        </p:txBody>
      </p:sp>
      <p:sp>
        <p:nvSpPr>
          <p:cNvPr id="24579" name="16 CuadroTexto"/>
          <p:cNvSpPr txBox="1">
            <a:spLocks noChangeArrowheads="1"/>
          </p:cNvSpPr>
          <p:nvPr/>
        </p:nvSpPr>
        <p:spPr bwMode="auto">
          <a:xfrm>
            <a:off x="323850" y="6335713"/>
            <a:ext cx="428625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100" i="1" dirty="0"/>
              <a:t>Fuente: WEF</a:t>
            </a:r>
          </a:p>
        </p:txBody>
      </p:sp>
      <p:graphicFrame>
        <p:nvGraphicFramePr>
          <p:cNvPr id="9" name="2 Gráfico"/>
          <p:cNvGraphicFramePr>
            <a:graphicFrameLocks/>
          </p:cNvGraphicFramePr>
          <p:nvPr/>
        </p:nvGraphicFramePr>
        <p:xfrm>
          <a:off x="785786" y="1789097"/>
          <a:ext cx="3714776" cy="4525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581" name="1 Título"/>
          <p:cNvSpPr txBox="1">
            <a:spLocks/>
          </p:cNvSpPr>
          <p:nvPr/>
        </p:nvSpPr>
        <p:spPr bwMode="auto">
          <a:xfrm>
            <a:off x="5357813" y="1217613"/>
            <a:ext cx="287178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300" b="1" dirty="0" err="1">
                <a:cs typeface="Arial" charset="0"/>
              </a:rPr>
              <a:t>Mejoramiento</a:t>
            </a:r>
            <a:r>
              <a:rPr lang="en-US" sz="1300" b="1" dirty="0">
                <a:cs typeface="Arial" charset="0"/>
              </a:rPr>
              <a:t> en </a:t>
            </a:r>
            <a:r>
              <a:rPr lang="en-US" sz="1300" b="1" dirty="0" err="1">
                <a:cs typeface="Arial" charset="0"/>
              </a:rPr>
              <a:t>Institucionalidad</a:t>
            </a:r>
            <a:r>
              <a:rPr lang="en-US" sz="1300" b="1" dirty="0">
                <a:cs typeface="Arial" charset="0"/>
              </a:rPr>
              <a:t> en el ranking WEF: 2008-2011</a:t>
            </a:r>
          </a:p>
          <a:p>
            <a:pPr algn="ctr"/>
            <a:r>
              <a:rPr lang="es-PE" sz="1300" dirty="0">
                <a:cs typeface="Arial" charset="0"/>
              </a:rPr>
              <a:t>(de 139 países)</a:t>
            </a:r>
          </a:p>
        </p:txBody>
      </p:sp>
      <p:graphicFrame>
        <p:nvGraphicFramePr>
          <p:cNvPr id="15" name="5 Gráfico"/>
          <p:cNvGraphicFramePr>
            <a:graphicFrameLocks/>
          </p:cNvGraphicFramePr>
          <p:nvPr/>
        </p:nvGraphicFramePr>
        <p:xfrm>
          <a:off x="4929190" y="1503345"/>
          <a:ext cx="3857652" cy="46799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583" name="1 Título"/>
          <p:cNvSpPr txBox="1">
            <a:spLocks/>
          </p:cNvSpPr>
          <p:nvPr/>
        </p:nvSpPr>
        <p:spPr bwMode="auto">
          <a:xfrm>
            <a:off x="250825" y="333375"/>
            <a:ext cx="6697663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PE" sz="2100" b="1">
                <a:solidFill>
                  <a:srgbClr val="953735"/>
                </a:solidFill>
                <a:latin typeface="Century Schoolbook" pitchFamily="18" charset="0"/>
              </a:rPr>
              <a:t>Principales indicadores de la economía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7 Gráfico"/>
          <p:cNvGraphicFramePr>
            <a:graphicFrameLocks/>
          </p:cNvGraphicFramePr>
          <p:nvPr/>
        </p:nvGraphicFramePr>
        <p:xfrm>
          <a:off x="5072066" y="1428736"/>
          <a:ext cx="3714776" cy="2571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603" name="1 Título"/>
          <p:cNvSpPr txBox="1">
            <a:spLocks/>
          </p:cNvSpPr>
          <p:nvPr/>
        </p:nvSpPr>
        <p:spPr bwMode="auto">
          <a:xfrm>
            <a:off x="5072063" y="1000125"/>
            <a:ext cx="378618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b="1">
                <a:solidFill>
                  <a:srgbClr val="000000"/>
                </a:solidFill>
              </a:rPr>
              <a:t>Mejoramiento en Registro de Propiedades</a:t>
            </a:r>
          </a:p>
          <a:p>
            <a:pPr algn="ctr"/>
            <a:r>
              <a:rPr lang="es-PE" sz="1200">
                <a:latin typeface="Calibri" pitchFamily="34" charset="0"/>
              </a:rPr>
              <a:t>(2007-2011)</a:t>
            </a:r>
          </a:p>
        </p:txBody>
      </p:sp>
      <p:sp>
        <p:nvSpPr>
          <p:cNvPr id="25604" name="1 Título"/>
          <p:cNvSpPr txBox="1">
            <a:spLocks/>
          </p:cNvSpPr>
          <p:nvPr/>
        </p:nvSpPr>
        <p:spPr bwMode="auto">
          <a:xfrm>
            <a:off x="642938" y="1071563"/>
            <a:ext cx="378618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b="1">
                <a:solidFill>
                  <a:srgbClr val="000000"/>
                </a:solidFill>
              </a:rPr>
              <a:t>Mejoramiento en Apertura de una Empresa</a:t>
            </a:r>
          </a:p>
          <a:p>
            <a:pPr algn="ctr"/>
            <a:r>
              <a:rPr lang="es-PE" sz="1200">
                <a:latin typeface="Calibri" pitchFamily="34" charset="0"/>
              </a:rPr>
              <a:t>(2007-2011)</a:t>
            </a:r>
          </a:p>
        </p:txBody>
      </p:sp>
      <p:graphicFrame>
        <p:nvGraphicFramePr>
          <p:cNvPr id="15" name="6 Gráfico"/>
          <p:cNvGraphicFramePr>
            <a:graphicFrameLocks/>
          </p:cNvGraphicFramePr>
          <p:nvPr/>
        </p:nvGraphicFramePr>
        <p:xfrm>
          <a:off x="714348" y="1285860"/>
          <a:ext cx="4143404" cy="2575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5606" name="1 Título"/>
          <p:cNvSpPr txBox="1">
            <a:spLocks/>
          </p:cNvSpPr>
          <p:nvPr/>
        </p:nvSpPr>
        <p:spPr bwMode="auto">
          <a:xfrm>
            <a:off x="2571750" y="3933825"/>
            <a:ext cx="378618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b="1">
                <a:solidFill>
                  <a:srgbClr val="000000"/>
                </a:solidFill>
              </a:rPr>
              <a:t>Mejoramiento en Obtención de un Crédito</a:t>
            </a:r>
          </a:p>
          <a:p>
            <a:pPr algn="ctr"/>
            <a:r>
              <a:rPr lang="es-PE" sz="1200">
                <a:latin typeface="Calibri" pitchFamily="34" charset="0"/>
              </a:rPr>
              <a:t>(2007-2011)</a:t>
            </a:r>
          </a:p>
        </p:txBody>
      </p:sp>
      <p:graphicFrame>
        <p:nvGraphicFramePr>
          <p:cNvPr id="18" name="8 Gráfico"/>
          <p:cNvGraphicFramePr>
            <a:graphicFrameLocks/>
          </p:cNvGraphicFramePr>
          <p:nvPr/>
        </p:nvGraphicFramePr>
        <p:xfrm>
          <a:off x="2326537" y="4331568"/>
          <a:ext cx="4276611" cy="2157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608" name="1 Título"/>
          <p:cNvSpPr txBox="1">
            <a:spLocks/>
          </p:cNvSpPr>
          <p:nvPr/>
        </p:nvSpPr>
        <p:spPr bwMode="auto">
          <a:xfrm>
            <a:off x="250825" y="333375"/>
            <a:ext cx="6697663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PE" sz="2100" b="1">
                <a:solidFill>
                  <a:srgbClr val="953735"/>
                </a:solidFill>
                <a:latin typeface="Century Schoolbook" pitchFamily="18" charset="0"/>
              </a:rPr>
              <a:t>Principales indicadores de la economía</a:t>
            </a:r>
          </a:p>
        </p:txBody>
      </p:sp>
      <p:sp>
        <p:nvSpPr>
          <p:cNvPr id="25609" name="9 CuadroTexto"/>
          <p:cNvSpPr txBox="1">
            <a:spLocks noChangeArrowheads="1"/>
          </p:cNvSpPr>
          <p:nvPr/>
        </p:nvSpPr>
        <p:spPr bwMode="auto">
          <a:xfrm>
            <a:off x="250825" y="6381750"/>
            <a:ext cx="3106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800" i="1" dirty="0"/>
              <a:t>Fuente: </a:t>
            </a:r>
            <a:r>
              <a:rPr lang="es-ES" sz="800" i="1" dirty="0" err="1"/>
              <a:t>Doing</a:t>
            </a:r>
            <a:r>
              <a:rPr lang="es-ES" sz="800" i="1" dirty="0"/>
              <a:t> </a:t>
            </a:r>
            <a:r>
              <a:rPr lang="es-ES" sz="800" i="1" dirty="0" err="1"/>
              <a:t>Bussines</a:t>
            </a:r>
            <a:r>
              <a:rPr lang="es-ES" sz="800" i="1" dirty="0"/>
              <a:t>.</a:t>
            </a:r>
            <a:endParaRPr lang="es-PE" sz="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Título"/>
          <p:cNvSpPr txBox="1">
            <a:spLocks/>
          </p:cNvSpPr>
          <p:nvPr/>
        </p:nvSpPr>
        <p:spPr bwMode="auto">
          <a:xfrm>
            <a:off x="2500313" y="1071563"/>
            <a:ext cx="4214812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PE" b="1">
                <a:cs typeface="Arial" charset="0"/>
              </a:rPr>
              <a:t>América Latina 2005 – 2009</a:t>
            </a:r>
          </a:p>
        </p:txBody>
      </p:sp>
      <p:sp>
        <p:nvSpPr>
          <p:cNvPr id="26627" name="1 Título"/>
          <p:cNvSpPr txBox="1">
            <a:spLocks/>
          </p:cNvSpPr>
          <p:nvPr/>
        </p:nvSpPr>
        <p:spPr bwMode="auto">
          <a:xfrm>
            <a:off x="285750" y="1568450"/>
            <a:ext cx="4214813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PE" sz="1600" b="1">
                <a:cs typeface="Arial" charset="0"/>
              </a:rPr>
              <a:t>Pobreza Total</a:t>
            </a:r>
          </a:p>
          <a:p>
            <a:pPr algn="ctr"/>
            <a:r>
              <a:rPr lang="es-PE" sz="1400">
                <a:cs typeface="Arial" charset="0"/>
              </a:rPr>
              <a:t>(Variación en puntos porcentuales)</a:t>
            </a:r>
          </a:p>
        </p:txBody>
      </p:sp>
      <p:sp>
        <p:nvSpPr>
          <p:cNvPr id="26628" name="1 Título"/>
          <p:cNvSpPr txBox="1">
            <a:spLocks/>
          </p:cNvSpPr>
          <p:nvPr/>
        </p:nvSpPr>
        <p:spPr bwMode="auto">
          <a:xfrm>
            <a:off x="4429125" y="1568450"/>
            <a:ext cx="4214813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PE" sz="1600" b="1">
                <a:cs typeface="Arial" charset="0"/>
              </a:rPr>
              <a:t>Pobreza Extrema</a:t>
            </a:r>
          </a:p>
          <a:p>
            <a:pPr algn="ctr"/>
            <a:r>
              <a:rPr lang="es-PE" sz="1400">
                <a:cs typeface="Arial" charset="0"/>
              </a:rPr>
              <a:t>(Variación en puntos porcentuales)</a:t>
            </a:r>
          </a:p>
        </p:txBody>
      </p:sp>
      <p:sp>
        <p:nvSpPr>
          <p:cNvPr id="26629" name="16 CuadroTexto"/>
          <p:cNvSpPr txBox="1">
            <a:spLocks noChangeArrowheads="1"/>
          </p:cNvSpPr>
          <p:nvPr/>
        </p:nvSpPr>
        <p:spPr bwMode="auto">
          <a:xfrm>
            <a:off x="357188" y="6351588"/>
            <a:ext cx="42862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000" i="1"/>
              <a:t>Fuente:MEF</a:t>
            </a:r>
          </a:p>
        </p:txBody>
      </p:sp>
      <p:graphicFrame>
        <p:nvGraphicFramePr>
          <p:cNvPr id="9" name="2 Gráfico"/>
          <p:cNvGraphicFramePr/>
          <p:nvPr/>
        </p:nvGraphicFramePr>
        <p:xfrm>
          <a:off x="500034" y="2113648"/>
          <a:ext cx="4000528" cy="4143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4 Gráfico"/>
          <p:cNvGraphicFramePr/>
          <p:nvPr/>
        </p:nvGraphicFramePr>
        <p:xfrm>
          <a:off x="4143372" y="2185086"/>
          <a:ext cx="4552950" cy="4143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6632" name="1 Título"/>
          <p:cNvSpPr txBox="1">
            <a:spLocks/>
          </p:cNvSpPr>
          <p:nvPr/>
        </p:nvSpPr>
        <p:spPr bwMode="auto">
          <a:xfrm>
            <a:off x="250825" y="333375"/>
            <a:ext cx="6697663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PE" sz="2100" b="1">
                <a:solidFill>
                  <a:srgbClr val="953735"/>
                </a:solidFill>
                <a:latin typeface="Century Schoolbook" pitchFamily="18" charset="0"/>
              </a:rPr>
              <a:t>Principales indicadores de la economía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1 Rectángulo"/>
          <p:cNvSpPr>
            <a:spLocks noChangeArrowheads="1"/>
          </p:cNvSpPr>
          <p:nvPr/>
        </p:nvSpPr>
        <p:spPr bwMode="auto">
          <a:xfrm>
            <a:off x="3211513" y="1196975"/>
            <a:ext cx="2717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b="1"/>
              <a:t>Coeficiente de Gini </a:t>
            </a:r>
            <a:r>
              <a:rPr lang="es-ES" sz="2000" b="1" baseline="30000"/>
              <a:t>1/</a:t>
            </a:r>
          </a:p>
        </p:txBody>
      </p:sp>
      <p:sp>
        <p:nvSpPr>
          <p:cNvPr id="27651" name="14 Rectángulo"/>
          <p:cNvSpPr>
            <a:spLocks noChangeArrowheads="1"/>
          </p:cNvSpPr>
          <p:nvPr/>
        </p:nvSpPr>
        <p:spPr bwMode="auto">
          <a:xfrm>
            <a:off x="468313" y="5949950"/>
            <a:ext cx="8280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"/>
            <a:r>
              <a:rPr lang="es-ES" sz="1000" baseline="30000">
                <a:solidFill>
                  <a:srgbClr val="000000"/>
                </a:solidFill>
                <a:latin typeface="Calibri" pitchFamily="34" charset="0"/>
              </a:rPr>
              <a:t>1/ </a:t>
            </a:r>
            <a:r>
              <a:rPr lang="es-ES" sz="1000">
                <a:solidFill>
                  <a:srgbClr val="000000"/>
                </a:solidFill>
                <a:latin typeface="Calibri" pitchFamily="34" charset="0"/>
              </a:rPr>
              <a:t>El año de la encuesta utilizada difiere de un país a otro. El periodo 2002 corresponde a las encuestas más reciente disponible entre el periodo 2001-</a:t>
            </a:r>
            <a:r>
              <a:rPr lang="es-ES" sz="1000">
                <a:solidFill>
                  <a:srgbClr val="000000"/>
                </a:solidFill>
              </a:rPr>
              <a:t>2003, y el periodo 2009 a las encuestas disponibles entre 2006 y 2009.</a:t>
            </a:r>
            <a:endParaRPr lang="es-ES" sz="10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7652" name="16 CuadroTexto"/>
          <p:cNvSpPr txBox="1">
            <a:spLocks noChangeArrowheads="1"/>
          </p:cNvSpPr>
          <p:nvPr/>
        </p:nvSpPr>
        <p:spPr bwMode="auto">
          <a:xfrm>
            <a:off x="468313" y="6308725"/>
            <a:ext cx="12414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000" i="1"/>
              <a:t>Fuente:MEF</a:t>
            </a:r>
          </a:p>
        </p:txBody>
      </p:sp>
      <p:graphicFrame>
        <p:nvGraphicFramePr>
          <p:cNvPr id="17" name="6 Gráfico"/>
          <p:cNvGraphicFramePr>
            <a:graphicFrameLocks/>
          </p:cNvGraphicFramePr>
          <p:nvPr/>
        </p:nvGraphicFramePr>
        <p:xfrm>
          <a:off x="928662" y="1428736"/>
          <a:ext cx="7286676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7654" name="1 Título"/>
          <p:cNvSpPr txBox="1">
            <a:spLocks/>
          </p:cNvSpPr>
          <p:nvPr/>
        </p:nvSpPr>
        <p:spPr bwMode="auto">
          <a:xfrm>
            <a:off x="250825" y="333375"/>
            <a:ext cx="6697663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PE" sz="2100" b="1">
                <a:solidFill>
                  <a:srgbClr val="953735"/>
                </a:solidFill>
                <a:latin typeface="Century Schoolbook" pitchFamily="18" charset="0"/>
              </a:rPr>
              <a:t>Principales indicadores de la economía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62" name="Object 21"/>
          <p:cNvGraphicFramePr>
            <a:graphicFrameLocks noChangeAspect="1"/>
          </p:cNvGraphicFramePr>
          <p:nvPr/>
        </p:nvGraphicFramePr>
        <p:xfrm>
          <a:off x="144016" y="2565028"/>
          <a:ext cx="3779912" cy="3024336"/>
        </p:xfrm>
        <a:graphic>
          <a:graphicData uri="http://schemas.openxmlformats.org/presentationml/2006/ole">
            <p:oleObj spid="_x0000_s92162" name="Worksheet" r:id="rId3" imgW="6762674" imgH="4400436" progId="Excel.Sheet.8">
              <p:embed/>
            </p:oleObj>
          </a:graphicData>
        </a:graphic>
      </p:graphicFrame>
      <p:sp>
        <p:nvSpPr>
          <p:cNvPr id="5" name="1 Título"/>
          <p:cNvSpPr txBox="1">
            <a:spLocks/>
          </p:cNvSpPr>
          <p:nvPr/>
        </p:nvSpPr>
        <p:spPr bwMode="auto">
          <a:xfrm>
            <a:off x="683568" y="1556916"/>
            <a:ext cx="2808312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PE" sz="1600" b="1" dirty="0">
                <a:latin typeface="Calibri" pitchFamily="34" charset="0"/>
              </a:rPr>
              <a:t>PBI per cápita</a:t>
            </a:r>
          </a:p>
          <a:p>
            <a:pPr algn="ctr"/>
            <a:r>
              <a:rPr lang="es-PE" sz="1400" dirty="0" smtClean="0">
                <a:latin typeface="Calibri" pitchFamily="34" charset="0"/>
              </a:rPr>
              <a:t>(US</a:t>
            </a:r>
            <a:r>
              <a:rPr lang="es-PE" sz="1400" dirty="0">
                <a:latin typeface="Calibri" pitchFamily="34" charset="0"/>
              </a:rPr>
              <a:t>$ corrientes)</a:t>
            </a:r>
          </a:p>
        </p:txBody>
      </p:sp>
      <p:graphicFrame>
        <p:nvGraphicFramePr>
          <p:cNvPr id="6" name="1 Gráfico"/>
          <p:cNvGraphicFramePr/>
          <p:nvPr/>
        </p:nvGraphicFramePr>
        <p:xfrm>
          <a:off x="3995936" y="2276996"/>
          <a:ext cx="4896544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1 Título"/>
          <p:cNvSpPr txBox="1">
            <a:spLocks/>
          </p:cNvSpPr>
          <p:nvPr/>
        </p:nvSpPr>
        <p:spPr bwMode="auto">
          <a:xfrm>
            <a:off x="5220072" y="1556916"/>
            <a:ext cx="2808312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PE" sz="1600" b="1" dirty="0" smtClean="0">
                <a:latin typeface="Calibri" pitchFamily="34" charset="0"/>
              </a:rPr>
              <a:t>PBI real</a:t>
            </a:r>
            <a:endParaRPr lang="es-PE" sz="1600" b="1" dirty="0">
              <a:latin typeface="Calibri" pitchFamily="34" charset="0"/>
            </a:endParaRPr>
          </a:p>
          <a:p>
            <a:pPr algn="ctr"/>
            <a:r>
              <a:rPr lang="es-PE" sz="1400" dirty="0" smtClean="0">
                <a:latin typeface="Calibri" pitchFamily="34" charset="0"/>
              </a:rPr>
              <a:t>(Var %)</a:t>
            </a:r>
            <a:endParaRPr lang="es-PE" sz="1400" dirty="0">
              <a:latin typeface="Calibri" pitchFamily="34" charset="0"/>
            </a:endParaRPr>
          </a:p>
        </p:txBody>
      </p:sp>
      <p:sp>
        <p:nvSpPr>
          <p:cNvPr id="9" name="9 Marcador de texto"/>
          <p:cNvSpPr txBox="1">
            <a:spLocks/>
          </p:cNvSpPr>
          <p:nvPr/>
        </p:nvSpPr>
        <p:spPr bwMode="auto">
          <a:xfrm>
            <a:off x="250825" y="333375"/>
            <a:ext cx="6735763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PE" sz="2100" b="1" dirty="0">
                <a:solidFill>
                  <a:srgbClr val="953735"/>
                </a:solidFill>
                <a:latin typeface="Century Schoolbook" pitchFamily="18" charset="0"/>
              </a:rPr>
              <a:t>Principales indicadores finales</a:t>
            </a:r>
            <a:endParaRPr lang="es-ES" sz="2100" b="1" dirty="0">
              <a:solidFill>
                <a:srgbClr val="953735"/>
              </a:solidFill>
              <a:latin typeface="Century Schoolbook" pitchFamily="18" charset="0"/>
            </a:endParaRPr>
          </a:p>
        </p:txBody>
      </p:sp>
      <p:sp>
        <p:nvSpPr>
          <p:cNvPr id="10" name="9 CuadroTexto"/>
          <p:cNvSpPr txBox="1">
            <a:spLocks noChangeArrowheads="1"/>
          </p:cNvSpPr>
          <p:nvPr/>
        </p:nvSpPr>
        <p:spPr bwMode="auto">
          <a:xfrm>
            <a:off x="179512" y="6093420"/>
            <a:ext cx="21050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800" i="1" dirty="0"/>
              <a:t>Fuente: </a:t>
            </a:r>
            <a:r>
              <a:rPr lang="es-ES" sz="800" i="1" dirty="0" smtClean="0"/>
              <a:t>BCRP,MEF</a:t>
            </a:r>
            <a:endParaRPr lang="es-PE" sz="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9 Marcador de texto"/>
          <p:cNvSpPr txBox="1">
            <a:spLocks/>
          </p:cNvSpPr>
          <p:nvPr/>
        </p:nvSpPr>
        <p:spPr bwMode="auto">
          <a:xfrm>
            <a:off x="250825" y="333375"/>
            <a:ext cx="6735763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PE" sz="2100" b="1" dirty="0">
                <a:solidFill>
                  <a:srgbClr val="953735"/>
                </a:solidFill>
                <a:latin typeface="Century Schoolbook" pitchFamily="18" charset="0"/>
              </a:rPr>
              <a:t>Principales indicadores finales</a:t>
            </a:r>
            <a:endParaRPr lang="es-ES" sz="2100" b="1" dirty="0">
              <a:solidFill>
                <a:srgbClr val="953735"/>
              </a:solidFill>
              <a:latin typeface="Century Schoolbook" pitchFamily="18" charset="0"/>
            </a:endParaRPr>
          </a:p>
        </p:txBody>
      </p:sp>
      <p:graphicFrame>
        <p:nvGraphicFramePr>
          <p:cNvPr id="5" name="2 Gráfico"/>
          <p:cNvGraphicFramePr/>
          <p:nvPr/>
        </p:nvGraphicFramePr>
        <p:xfrm>
          <a:off x="971600" y="1916832"/>
          <a:ext cx="7128792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1 Título"/>
          <p:cNvSpPr txBox="1">
            <a:spLocks/>
          </p:cNvSpPr>
          <p:nvPr/>
        </p:nvSpPr>
        <p:spPr bwMode="auto">
          <a:xfrm>
            <a:off x="3347864" y="1268760"/>
            <a:ext cx="2808312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PE" sz="1600" b="1" dirty="0" smtClean="0">
                <a:latin typeface="Calibri" pitchFamily="34" charset="0"/>
              </a:rPr>
              <a:t>Inflación</a:t>
            </a:r>
            <a:endParaRPr lang="es-PE" sz="1600" b="1" dirty="0">
              <a:latin typeface="Calibri" pitchFamily="34" charset="0"/>
            </a:endParaRPr>
          </a:p>
          <a:p>
            <a:pPr algn="ctr"/>
            <a:r>
              <a:rPr lang="es-PE" sz="1400" dirty="0" smtClean="0">
                <a:latin typeface="Calibri" pitchFamily="34" charset="0"/>
              </a:rPr>
              <a:t>(Var % anual del IPC)</a:t>
            </a:r>
            <a:endParaRPr lang="es-PE" sz="1400" dirty="0">
              <a:latin typeface="Calibri" pitchFamily="34" charset="0"/>
            </a:endParaRPr>
          </a:p>
        </p:txBody>
      </p:sp>
      <p:sp>
        <p:nvSpPr>
          <p:cNvPr id="7" name="6 CuadroTexto"/>
          <p:cNvSpPr txBox="1">
            <a:spLocks noChangeArrowheads="1"/>
          </p:cNvSpPr>
          <p:nvPr/>
        </p:nvSpPr>
        <p:spPr bwMode="auto">
          <a:xfrm>
            <a:off x="179512" y="6237436"/>
            <a:ext cx="21050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800" i="1" dirty="0"/>
              <a:t>Fuente: </a:t>
            </a:r>
            <a:r>
              <a:rPr lang="es-ES" sz="800" i="1" dirty="0" smtClean="0"/>
              <a:t>BCRP</a:t>
            </a:r>
            <a:endParaRPr lang="es-PE" sz="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1 Título"/>
          <p:cNvSpPr txBox="1">
            <a:spLocks/>
          </p:cNvSpPr>
          <p:nvPr/>
        </p:nvSpPr>
        <p:spPr bwMode="auto">
          <a:xfrm>
            <a:off x="1425575" y="981075"/>
            <a:ext cx="22320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s-PE" sz="1400" b="1" dirty="0">
                <a:latin typeface="Calibri" pitchFamily="34" charset="0"/>
              </a:rPr>
              <a:t>Ranking infraestructura</a:t>
            </a:r>
          </a:p>
          <a:p>
            <a:pPr algn="ctr">
              <a:defRPr/>
            </a:pPr>
            <a:r>
              <a:rPr lang="es-PE" sz="1050" dirty="0">
                <a:latin typeface="Calibri" pitchFamily="34" charset="0"/>
              </a:rPr>
              <a:t>(de 139 países)</a:t>
            </a:r>
          </a:p>
        </p:txBody>
      </p:sp>
      <p:sp>
        <p:nvSpPr>
          <p:cNvPr id="71" name="1 Título"/>
          <p:cNvSpPr txBox="1">
            <a:spLocks/>
          </p:cNvSpPr>
          <p:nvPr/>
        </p:nvSpPr>
        <p:spPr bwMode="auto">
          <a:xfrm>
            <a:off x="5292725" y="981075"/>
            <a:ext cx="2879725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s-PE" sz="1400" b="1" dirty="0">
                <a:latin typeface="Calibri" pitchFamily="34" charset="0"/>
              </a:rPr>
              <a:t>Ranking institucionalidad</a:t>
            </a:r>
          </a:p>
          <a:p>
            <a:pPr algn="ctr">
              <a:defRPr/>
            </a:pPr>
            <a:r>
              <a:rPr lang="es-PE" sz="1050" dirty="0">
                <a:latin typeface="Calibri" pitchFamily="34" charset="0"/>
              </a:rPr>
              <a:t>(de 139 países)</a:t>
            </a:r>
          </a:p>
        </p:txBody>
      </p:sp>
      <p:sp>
        <p:nvSpPr>
          <p:cNvPr id="78" name="1 Título"/>
          <p:cNvSpPr txBox="1">
            <a:spLocks/>
          </p:cNvSpPr>
          <p:nvPr/>
        </p:nvSpPr>
        <p:spPr bwMode="auto">
          <a:xfrm>
            <a:off x="1065213" y="3860800"/>
            <a:ext cx="3024187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s-PE" sz="1400" b="1" dirty="0">
                <a:latin typeface="Calibri" pitchFamily="34" charset="0"/>
              </a:rPr>
              <a:t>Ranking eficiencia del mercado laboral</a:t>
            </a:r>
          </a:p>
          <a:p>
            <a:pPr algn="ctr">
              <a:defRPr/>
            </a:pPr>
            <a:r>
              <a:rPr lang="es-PE" sz="1050" dirty="0">
                <a:latin typeface="Calibri" pitchFamily="34" charset="0"/>
              </a:rPr>
              <a:t>(de 139 países)</a:t>
            </a:r>
          </a:p>
        </p:txBody>
      </p:sp>
      <p:sp>
        <p:nvSpPr>
          <p:cNvPr id="79" name="1 Título"/>
          <p:cNvSpPr txBox="1">
            <a:spLocks/>
          </p:cNvSpPr>
          <p:nvPr/>
        </p:nvSpPr>
        <p:spPr bwMode="auto">
          <a:xfrm>
            <a:off x="5292725" y="3860800"/>
            <a:ext cx="2879725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s-PE" sz="1400" b="1" dirty="0">
                <a:latin typeface="Calibri" pitchFamily="34" charset="0"/>
              </a:rPr>
              <a:t>Ranking capacidad de innovación</a:t>
            </a:r>
          </a:p>
          <a:p>
            <a:pPr algn="ctr">
              <a:defRPr/>
            </a:pPr>
            <a:r>
              <a:rPr lang="es-PE" sz="1050" dirty="0">
                <a:latin typeface="Calibri" pitchFamily="34" charset="0"/>
              </a:rPr>
              <a:t>(de 139 países)</a:t>
            </a:r>
          </a:p>
        </p:txBody>
      </p:sp>
      <p:graphicFrame>
        <p:nvGraphicFramePr>
          <p:cNvPr id="80" name="4 Gráfico"/>
          <p:cNvGraphicFramePr>
            <a:graphicFrameLocks/>
          </p:cNvGraphicFramePr>
          <p:nvPr/>
        </p:nvGraphicFramePr>
        <p:xfrm>
          <a:off x="539552" y="1412875"/>
          <a:ext cx="3859878" cy="24113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1" name="4 Gráfico"/>
          <p:cNvGraphicFramePr>
            <a:graphicFrameLocks/>
          </p:cNvGraphicFramePr>
          <p:nvPr/>
        </p:nvGraphicFramePr>
        <p:xfrm>
          <a:off x="4784148" y="1380849"/>
          <a:ext cx="3676284" cy="2376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2" name="4 Gráfico"/>
          <p:cNvGraphicFramePr>
            <a:graphicFrameLocks/>
          </p:cNvGraphicFramePr>
          <p:nvPr/>
        </p:nvGraphicFramePr>
        <p:xfrm>
          <a:off x="705407" y="4221163"/>
          <a:ext cx="3672408" cy="2361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4" name="5 Gráfico"/>
          <p:cNvGraphicFramePr>
            <a:graphicFrameLocks/>
          </p:cNvGraphicFramePr>
          <p:nvPr/>
        </p:nvGraphicFramePr>
        <p:xfrm>
          <a:off x="4860032" y="4077196"/>
          <a:ext cx="3493492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1754" name="9 CuadroTexto"/>
          <p:cNvSpPr txBox="1">
            <a:spLocks noChangeArrowheads="1"/>
          </p:cNvSpPr>
          <p:nvPr/>
        </p:nvSpPr>
        <p:spPr bwMode="auto">
          <a:xfrm>
            <a:off x="250825" y="6381750"/>
            <a:ext cx="16002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800" i="1"/>
              <a:t>Fuente: WEF</a:t>
            </a:r>
            <a:endParaRPr lang="es-PE" sz="800" i="1"/>
          </a:p>
        </p:txBody>
      </p:sp>
      <p:sp>
        <p:nvSpPr>
          <p:cNvPr id="31755" name="9 Marcador de texto"/>
          <p:cNvSpPr txBox="1">
            <a:spLocks/>
          </p:cNvSpPr>
          <p:nvPr/>
        </p:nvSpPr>
        <p:spPr bwMode="auto">
          <a:xfrm>
            <a:off x="250825" y="333375"/>
            <a:ext cx="6735763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PE" sz="2100" b="1">
                <a:solidFill>
                  <a:srgbClr val="953735"/>
                </a:solidFill>
                <a:latin typeface="Century Schoolbook" pitchFamily="18" charset="0"/>
              </a:rPr>
              <a:t>Principales indicadores operativos (1)</a:t>
            </a:r>
            <a:endParaRPr lang="es-ES" sz="2100" b="1">
              <a:solidFill>
                <a:srgbClr val="953735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17 Grupo"/>
          <p:cNvGrpSpPr/>
          <p:nvPr/>
        </p:nvGrpSpPr>
        <p:grpSpPr>
          <a:xfrm>
            <a:off x="107504" y="1412776"/>
            <a:ext cx="4176464" cy="4752528"/>
            <a:chOff x="395536" y="1412776"/>
            <a:chExt cx="4608512" cy="4752528"/>
          </a:xfrm>
        </p:grpSpPr>
        <p:sp>
          <p:nvSpPr>
            <p:cNvPr id="4" name="3 Elipse"/>
            <p:cNvSpPr/>
            <p:nvPr/>
          </p:nvSpPr>
          <p:spPr>
            <a:xfrm>
              <a:off x="1507935" y="1412776"/>
              <a:ext cx="2376264" cy="100811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/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2000" b="1" dirty="0" smtClean="0"/>
                <a:t>Crecimiento</a:t>
              </a:r>
              <a:endParaRPr lang="es-ES" sz="2000" b="1" dirty="0"/>
            </a:p>
          </p:txBody>
        </p:sp>
        <p:sp>
          <p:nvSpPr>
            <p:cNvPr id="5" name="4 Elipse"/>
            <p:cNvSpPr/>
            <p:nvPr/>
          </p:nvSpPr>
          <p:spPr>
            <a:xfrm>
              <a:off x="1507935" y="5157192"/>
              <a:ext cx="2376264" cy="1008112"/>
            </a:xfrm>
            <a:prstGeom prst="ellipse">
              <a:avLst/>
            </a:prstGeom>
            <a:ln/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</a:pPr>
              <a:r>
                <a:rPr lang="es-PE" sz="2000" b="1" dirty="0" smtClean="0"/>
                <a:t>Pobreza</a:t>
              </a:r>
            </a:p>
            <a:p>
              <a:pPr algn="ctr">
                <a:spcBef>
                  <a:spcPts val="400"/>
                </a:spcBef>
                <a:spcAft>
                  <a:spcPts val="400"/>
                </a:spcAft>
              </a:pPr>
              <a:r>
                <a:rPr lang="es-PE" sz="2000" b="1" dirty="0" smtClean="0"/>
                <a:t>Desigualdad</a:t>
              </a:r>
              <a:endParaRPr lang="es-ES" sz="2000" b="1" dirty="0"/>
            </a:p>
          </p:txBody>
        </p:sp>
        <p:cxnSp>
          <p:nvCxnSpPr>
            <p:cNvPr id="7" name="6 Conector angular"/>
            <p:cNvCxnSpPr>
              <a:stCxn id="4" idx="6"/>
              <a:endCxn id="5" idx="6"/>
            </p:cNvCxnSpPr>
            <p:nvPr/>
          </p:nvCxnSpPr>
          <p:spPr>
            <a:xfrm>
              <a:off x="3884199" y="1916832"/>
              <a:ext cx="1752" cy="3744416"/>
            </a:xfrm>
            <a:prstGeom prst="bentConnector3">
              <a:avLst>
                <a:gd name="adj1" fmla="val 14395466"/>
              </a:avLst>
            </a:prstGeom>
            <a:ln w="28575">
              <a:solidFill>
                <a:schemeClr val="tx1">
                  <a:lumMod val="95000"/>
                  <a:lumOff val="5000"/>
                </a:schemeClr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8 Conector angular"/>
            <p:cNvCxnSpPr>
              <a:stCxn id="5" idx="2"/>
              <a:endCxn id="4" idx="2"/>
            </p:cNvCxnSpPr>
            <p:nvPr/>
          </p:nvCxnSpPr>
          <p:spPr>
            <a:xfrm rot="10800000">
              <a:off x="1507935" y="1916832"/>
              <a:ext cx="1752" cy="3744416"/>
            </a:xfrm>
            <a:prstGeom prst="bentConnector3">
              <a:avLst>
                <a:gd name="adj1" fmla="val 14395466"/>
              </a:avLst>
            </a:prstGeom>
            <a:ln w="28575">
              <a:solidFill>
                <a:schemeClr val="tx1">
                  <a:lumMod val="95000"/>
                  <a:lumOff val="5000"/>
                </a:schemeClr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15 Rectángulo redondeado"/>
            <p:cNvSpPr/>
            <p:nvPr/>
          </p:nvSpPr>
          <p:spPr>
            <a:xfrm>
              <a:off x="395536" y="3140968"/>
              <a:ext cx="2160241" cy="1008112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buClr>
                  <a:srgbClr val="C00000"/>
                </a:buClr>
                <a:buFont typeface="Arial" pitchFamily="34" charset="0"/>
                <a:buChar char="•"/>
              </a:pPr>
              <a:r>
                <a:rPr lang="es-PE" sz="1200" b="1" dirty="0" smtClean="0">
                  <a:solidFill>
                    <a:schemeClr val="tx1"/>
                  </a:solidFill>
                </a:rPr>
                <a:t>Educación </a:t>
              </a:r>
            </a:p>
            <a:p>
              <a:pPr>
                <a:buClr>
                  <a:srgbClr val="C00000"/>
                </a:buClr>
                <a:buFont typeface="Arial" pitchFamily="34" charset="0"/>
                <a:buChar char="•"/>
              </a:pPr>
              <a:r>
                <a:rPr lang="es-PE" sz="1200" b="1" dirty="0" smtClean="0">
                  <a:solidFill>
                    <a:schemeClr val="tx1"/>
                  </a:solidFill>
                </a:rPr>
                <a:t> Salud</a:t>
              </a:r>
            </a:p>
            <a:p>
              <a:pPr>
                <a:buClr>
                  <a:srgbClr val="C00000"/>
                </a:buClr>
                <a:buFont typeface="Arial" pitchFamily="34" charset="0"/>
                <a:buChar char="•"/>
              </a:pPr>
              <a:r>
                <a:rPr lang="es-PE" sz="1200" b="1" dirty="0" smtClean="0">
                  <a:solidFill>
                    <a:schemeClr val="tx1"/>
                  </a:solidFill>
                </a:rPr>
                <a:t> Capital social</a:t>
              </a:r>
            </a:p>
            <a:p>
              <a:pPr>
                <a:buClr>
                  <a:srgbClr val="C00000"/>
                </a:buClr>
                <a:buFont typeface="Arial" pitchFamily="34" charset="0"/>
                <a:buChar char="•"/>
              </a:pPr>
              <a:r>
                <a:rPr lang="es-PE" sz="1200" b="1" dirty="0" smtClean="0">
                  <a:solidFill>
                    <a:schemeClr val="tx1"/>
                  </a:solidFill>
                </a:rPr>
                <a:t> Incremento de demanda</a:t>
              </a:r>
              <a:endParaRPr lang="es-E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16 Rectángulo redondeado"/>
            <p:cNvSpPr/>
            <p:nvPr/>
          </p:nvSpPr>
          <p:spPr>
            <a:xfrm>
              <a:off x="3131840" y="3068960"/>
              <a:ext cx="1872208" cy="1152128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buClr>
                  <a:srgbClr val="C00000"/>
                </a:buClr>
                <a:buFont typeface="Arial" pitchFamily="34" charset="0"/>
                <a:buChar char="•"/>
              </a:pPr>
              <a:r>
                <a:rPr lang="es-PE" sz="1200" b="1" dirty="0" smtClean="0">
                  <a:solidFill>
                    <a:schemeClr val="tx1"/>
                  </a:solidFill>
                </a:rPr>
                <a:t> Inversión</a:t>
              </a:r>
            </a:p>
            <a:p>
              <a:pPr>
                <a:buClr>
                  <a:srgbClr val="C00000"/>
                </a:buClr>
                <a:buFont typeface="Arial" pitchFamily="34" charset="0"/>
                <a:buChar char="•"/>
              </a:pPr>
              <a:r>
                <a:rPr lang="es-PE" sz="1200" b="1" dirty="0" smtClean="0">
                  <a:solidFill>
                    <a:schemeClr val="tx1"/>
                  </a:solidFill>
                </a:rPr>
                <a:t> Transferencias </a:t>
              </a:r>
            </a:p>
            <a:p>
              <a:pPr>
                <a:buClr>
                  <a:srgbClr val="C00000"/>
                </a:buClr>
                <a:buFont typeface="Arial" pitchFamily="34" charset="0"/>
                <a:buChar char="•"/>
              </a:pPr>
              <a:r>
                <a:rPr lang="es-PE" sz="1200" b="1" dirty="0" smtClean="0">
                  <a:solidFill>
                    <a:schemeClr val="tx1"/>
                  </a:solidFill>
                </a:rPr>
                <a:t> Institucionalidad</a:t>
              </a:r>
            </a:p>
            <a:p>
              <a:pPr>
                <a:buClr>
                  <a:srgbClr val="C00000"/>
                </a:buClr>
                <a:buFont typeface="Arial" pitchFamily="34" charset="0"/>
                <a:buChar char="•"/>
              </a:pPr>
              <a:r>
                <a:rPr lang="es-PE" sz="1200" b="1" dirty="0" smtClean="0">
                  <a:solidFill>
                    <a:schemeClr val="tx1"/>
                  </a:solidFill>
                </a:rPr>
                <a:t> Empleo</a:t>
              </a:r>
            </a:p>
            <a:p>
              <a:pPr>
                <a:buClr>
                  <a:srgbClr val="C00000"/>
                </a:buClr>
                <a:buFont typeface="Arial" pitchFamily="34" charset="0"/>
                <a:buChar char="•"/>
              </a:pPr>
              <a:r>
                <a:rPr lang="es-PE" sz="1200" b="1" dirty="0" smtClean="0">
                  <a:solidFill>
                    <a:schemeClr val="tx1"/>
                  </a:solidFill>
                </a:rPr>
                <a:t> Acceso a crédito</a:t>
              </a:r>
              <a:endParaRPr lang="es-ES" sz="12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0" name="19 Conector recto"/>
          <p:cNvCxnSpPr>
            <a:stCxn id="5" idx="2"/>
            <a:endCxn id="5" idx="6"/>
          </p:cNvCxnSpPr>
          <p:nvPr/>
        </p:nvCxnSpPr>
        <p:spPr>
          <a:xfrm rot="10800000" flipH="1">
            <a:off x="1115615" y="5661248"/>
            <a:ext cx="2153489" cy="0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41 Grupo"/>
          <p:cNvGrpSpPr/>
          <p:nvPr/>
        </p:nvGrpSpPr>
        <p:grpSpPr>
          <a:xfrm>
            <a:off x="4427984" y="2046040"/>
            <a:ext cx="4536504" cy="4767336"/>
            <a:chOff x="4427984" y="1686000"/>
            <a:chExt cx="4536504" cy="4767336"/>
          </a:xfrm>
        </p:grpSpPr>
        <p:grpSp>
          <p:nvGrpSpPr>
            <p:cNvPr id="37" name="5 Grupo"/>
            <p:cNvGrpSpPr/>
            <p:nvPr/>
          </p:nvGrpSpPr>
          <p:grpSpPr>
            <a:xfrm>
              <a:off x="4427984" y="1909911"/>
              <a:ext cx="4464496" cy="4543425"/>
              <a:chOff x="0" y="0"/>
              <a:chExt cx="4572000" cy="4543425"/>
            </a:xfrm>
          </p:grpSpPr>
          <p:graphicFrame>
            <p:nvGraphicFramePr>
              <p:cNvPr id="38" name="3 Gráfico"/>
              <p:cNvGraphicFramePr/>
              <p:nvPr/>
            </p:nvGraphicFramePr>
            <p:xfrm>
              <a:off x="0" y="0"/>
              <a:ext cx="4572000" cy="4543425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graphicFrame>
            <p:nvGraphicFramePr>
              <p:cNvPr id="39" name="4 Gráfico"/>
              <p:cNvGraphicFramePr/>
              <p:nvPr/>
            </p:nvGraphicFramePr>
            <p:xfrm>
              <a:off x="28575" y="2105025"/>
              <a:ext cx="4324350" cy="1323975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</p:grpSp>
        <p:sp>
          <p:nvSpPr>
            <p:cNvPr id="40" name="39 CuadroTexto"/>
            <p:cNvSpPr txBox="1"/>
            <p:nvPr/>
          </p:nvSpPr>
          <p:spPr>
            <a:xfrm>
              <a:off x="4427984" y="1686000"/>
              <a:ext cx="100811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sz="900" b="1" dirty="0" smtClean="0"/>
                <a:t>PBI per cápita</a:t>
              </a:r>
              <a:endParaRPr lang="es-ES" sz="900" b="1" dirty="0"/>
            </a:p>
          </p:txBody>
        </p:sp>
        <p:sp>
          <p:nvSpPr>
            <p:cNvPr id="41" name="40 CuadroTexto"/>
            <p:cNvSpPr txBox="1"/>
            <p:nvPr/>
          </p:nvSpPr>
          <p:spPr>
            <a:xfrm>
              <a:off x="7956376" y="1686000"/>
              <a:ext cx="100811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900" b="1" dirty="0" smtClean="0"/>
                <a:t>Pobreza %</a:t>
              </a:r>
              <a:endParaRPr lang="es-ES" sz="900" b="1" dirty="0"/>
            </a:p>
          </p:txBody>
        </p:sp>
      </p:grpSp>
      <p:sp>
        <p:nvSpPr>
          <p:cNvPr id="49" name="48 CuadroTexto"/>
          <p:cNvSpPr txBox="1"/>
          <p:nvPr/>
        </p:nvSpPr>
        <p:spPr>
          <a:xfrm>
            <a:off x="4499992" y="1268760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600" b="1" dirty="0" smtClean="0">
                <a:latin typeface="+mn-lt"/>
              </a:rPr>
              <a:t>Perú: Crecimiento, pobreza y desigualdad</a:t>
            </a:r>
          </a:p>
          <a:p>
            <a:pPr algn="ctr"/>
            <a:r>
              <a:rPr lang="es-PE" sz="1200" dirty="0" smtClean="0">
                <a:latin typeface="+mn-lt"/>
              </a:rPr>
              <a:t>(nuevos soles constantes)</a:t>
            </a:r>
            <a:endParaRPr lang="es-ES" sz="1200" dirty="0">
              <a:latin typeface="+mn-lt"/>
            </a:endParaRPr>
          </a:p>
        </p:txBody>
      </p:sp>
      <p:sp>
        <p:nvSpPr>
          <p:cNvPr id="50" name="1 Título"/>
          <p:cNvSpPr>
            <a:spLocks noGrp="1"/>
          </p:cNvSpPr>
          <p:nvPr>
            <p:ph type="title"/>
          </p:nvPr>
        </p:nvSpPr>
        <p:spPr>
          <a:xfrm>
            <a:off x="250825" y="333375"/>
            <a:ext cx="6697663" cy="574675"/>
          </a:xfrm>
        </p:spPr>
        <p:txBody>
          <a:bodyPr/>
          <a:lstStyle/>
          <a:p>
            <a:pPr algn="l" eaLnBrk="1" hangingPunct="1">
              <a:defRPr/>
            </a:pPr>
            <a:r>
              <a:rPr lang="es-PE" sz="2200" dirty="0" smtClean="0"/>
              <a:t>Circulo virtuoso</a:t>
            </a:r>
            <a:endParaRPr lang="es-PE" sz="2200" dirty="0"/>
          </a:p>
        </p:txBody>
      </p:sp>
      <p:sp>
        <p:nvSpPr>
          <p:cNvPr id="51" name="50 CuadroTexto"/>
          <p:cNvSpPr txBox="1"/>
          <p:nvPr/>
        </p:nvSpPr>
        <p:spPr>
          <a:xfrm>
            <a:off x="6192688" y="6237312"/>
            <a:ext cx="27718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PE" sz="900" i="1" dirty="0" smtClean="0">
                <a:latin typeface="+mn-lt"/>
              </a:rPr>
              <a:t>Fuente: INEI, BCRP</a:t>
            </a:r>
            <a:endParaRPr lang="es-ES" sz="900" i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1 Título"/>
          <p:cNvSpPr txBox="1">
            <a:spLocks/>
          </p:cNvSpPr>
          <p:nvPr/>
        </p:nvSpPr>
        <p:spPr bwMode="auto">
          <a:xfrm>
            <a:off x="815975" y="981075"/>
            <a:ext cx="40005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s-PE" sz="1400" b="1">
                <a:latin typeface="Calibri" pitchFamily="34" charset="0"/>
              </a:rPr>
              <a:t>Ranking apertura de una empresa</a:t>
            </a:r>
          </a:p>
          <a:p>
            <a:pPr algn="ctr">
              <a:defRPr/>
            </a:pPr>
            <a:r>
              <a:rPr lang="es-PE" sz="1050">
                <a:latin typeface="Calibri" pitchFamily="34" charset="0"/>
              </a:rPr>
              <a:t>(de 183 países)</a:t>
            </a:r>
          </a:p>
        </p:txBody>
      </p:sp>
      <p:sp>
        <p:nvSpPr>
          <p:cNvPr id="36" name="1 Título"/>
          <p:cNvSpPr txBox="1">
            <a:spLocks/>
          </p:cNvSpPr>
          <p:nvPr/>
        </p:nvSpPr>
        <p:spPr bwMode="auto">
          <a:xfrm>
            <a:off x="5076825" y="1052513"/>
            <a:ext cx="3192463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s-PE" sz="1400" b="1" dirty="0">
                <a:latin typeface="Calibri" pitchFamily="34" charset="0"/>
              </a:rPr>
              <a:t>Ranking registro de propiedades</a:t>
            </a:r>
          </a:p>
          <a:p>
            <a:pPr algn="ctr">
              <a:defRPr/>
            </a:pPr>
            <a:r>
              <a:rPr lang="es-PE" sz="1050" dirty="0">
                <a:latin typeface="Calibri" pitchFamily="34" charset="0"/>
              </a:rPr>
              <a:t>(de 183 países)</a:t>
            </a:r>
          </a:p>
        </p:txBody>
      </p:sp>
      <p:sp>
        <p:nvSpPr>
          <p:cNvPr id="43" name="1 Título"/>
          <p:cNvSpPr txBox="1">
            <a:spLocks/>
          </p:cNvSpPr>
          <p:nvPr/>
        </p:nvSpPr>
        <p:spPr bwMode="auto">
          <a:xfrm>
            <a:off x="192088" y="3717925"/>
            <a:ext cx="4667250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s-PE" sz="1400" b="1">
                <a:latin typeface="Calibri" pitchFamily="34" charset="0"/>
              </a:rPr>
              <a:t>Ranking obtención de crédito</a:t>
            </a:r>
          </a:p>
          <a:p>
            <a:pPr algn="ctr">
              <a:defRPr/>
            </a:pPr>
            <a:r>
              <a:rPr lang="es-PE" sz="1050">
                <a:latin typeface="Calibri" pitchFamily="34" charset="0"/>
              </a:rPr>
              <a:t>(de 183 países)</a:t>
            </a:r>
          </a:p>
        </p:txBody>
      </p:sp>
      <p:sp>
        <p:nvSpPr>
          <p:cNvPr id="44" name="1 Título"/>
          <p:cNvSpPr txBox="1">
            <a:spLocks/>
          </p:cNvSpPr>
          <p:nvPr/>
        </p:nvSpPr>
        <p:spPr bwMode="auto">
          <a:xfrm>
            <a:off x="5040313" y="3789363"/>
            <a:ext cx="3441700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s-PE" sz="1400" b="1">
                <a:latin typeface="Calibri" pitchFamily="34" charset="0"/>
              </a:rPr>
              <a:t>Ranking cumplimiento de contratos</a:t>
            </a:r>
          </a:p>
          <a:p>
            <a:pPr algn="ctr">
              <a:defRPr/>
            </a:pPr>
            <a:r>
              <a:rPr lang="es-PE" sz="1050">
                <a:latin typeface="Calibri" pitchFamily="34" charset="0"/>
              </a:rPr>
              <a:t>(de 183 países)</a:t>
            </a:r>
          </a:p>
        </p:txBody>
      </p:sp>
      <p:graphicFrame>
        <p:nvGraphicFramePr>
          <p:cNvPr id="32774" name="Object 28"/>
          <p:cNvGraphicFramePr>
            <a:graphicFrameLocks noChangeAspect="1"/>
          </p:cNvGraphicFramePr>
          <p:nvPr/>
        </p:nvGraphicFramePr>
        <p:xfrm>
          <a:off x="866775" y="1403350"/>
          <a:ext cx="3779838" cy="2312988"/>
        </p:xfrm>
        <a:graphic>
          <a:graphicData uri="http://schemas.openxmlformats.org/presentationml/2006/ole">
            <p:oleObj spid="_x0000_s32774" name="Gráfico" r:id="rId4" imgW="4829242" imgH="4905503" progId="Excel.Sheet.8">
              <p:embed/>
            </p:oleObj>
          </a:graphicData>
        </a:graphic>
      </p:graphicFrame>
      <p:graphicFrame>
        <p:nvGraphicFramePr>
          <p:cNvPr id="32775" name="Object 29"/>
          <p:cNvGraphicFramePr>
            <a:graphicFrameLocks noChangeAspect="1"/>
          </p:cNvGraphicFramePr>
          <p:nvPr/>
        </p:nvGraphicFramePr>
        <p:xfrm>
          <a:off x="5005388" y="1411288"/>
          <a:ext cx="3476625" cy="2376487"/>
        </p:xfrm>
        <a:graphic>
          <a:graphicData uri="http://schemas.openxmlformats.org/presentationml/2006/ole">
            <p:oleObj spid="_x0000_s32775" name="Gráfico" r:id="rId5" imgW="5038716" imgH="4886338" progId="Excel.Sheet.8">
              <p:embed/>
            </p:oleObj>
          </a:graphicData>
        </a:graphic>
      </p:graphicFrame>
      <p:graphicFrame>
        <p:nvGraphicFramePr>
          <p:cNvPr id="32776" name="Object 30"/>
          <p:cNvGraphicFramePr>
            <a:graphicFrameLocks noChangeAspect="1"/>
          </p:cNvGraphicFramePr>
          <p:nvPr/>
        </p:nvGraphicFramePr>
        <p:xfrm>
          <a:off x="698500" y="4078288"/>
          <a:ext cx="3887788" cy="2292350"/>
        </p:xfrm>
        <a:graphic>
          <a:graphicData uri="http://schemas.openxmlformats.org/presentationml/2006/ole">
            <p:oleObj spid="_x0000_s32776" name="Gráfico" r:id="rId6" imgW="4952875" imgH="4505191" progId="Excel.Sheet.8">
              <p:embed/>
            </p:oleObj>
          </a:graphicData>
        </a:graphic>
      </p:graphicFrame>
      <p:graphicFrame>
        <p:nvGraphicFramePr>
          <p:cNvPr id="32777" name="Object 31"/>
          <p:cNvGraphicFramePr>
            <a:graphicFrameLocks noChangeAspect="1"/>
          </p:cNvGraphicFramePr>
          <p:nvPr/>
        </p:nvGraphicFramePr>
        <p:xfrm>
          <a:off x="5003800" y="4157663"/>
          <a:ext cx="3600450" cy="2260600"/>
        </p:xfrm>
        <a:graphic>
          <a:graphicData uri="http://schemas.openxmlformats.org/presentationml/2006/ole">
            <p:oleObj spid="_x0000_s32777" name="Gráfico" r:id="rId7" imgW="5305418" imgH="4895785" progId="Excel.Sheet.8">
              <p:embed/>
            </p:oleObj>
          </a:graphicData>
        </a:graphic>
      </p:graphicFrame>
      <p:sp>
        <p:nvSpPr>
          <p:cNvPr id="32778" name="9 CuadroTexto"/>
          <p:cNvSpPr txBox="1">
            <a:spLocks noChangeArrowheads="1"/>
          </p:cNvSpPr>
          <p:nvPr/>
        </p:nvSpPr>
        <p:spPr bwMode="auto">
          <a:xfrm>
            <a:off x="250825" y="6381750"/>
            <a:ext cx="3106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800" i="1" dirty="0"/>
              <a:t>Fuente: </a:t>
            </a:r>
            <a:r>
              <a:rPr lang="es-ES" sz="800" i="1" dirty="0" err="1"/>
              <a:t>Doing</a:t>
            </a:r>
            <a:r>
              <a:rPr lang="es-ES" sz="800" i="1" dirty="0"/>
              <a:t> </a:t>
            </a:r>
            <a:r>
              <a:rPr lang="es-ES" sz="800" i="1" dirty="0" err="1"/>
              <a:t>Bussines</a:t>
            </a:r>
            <a:r>
              <a:rPr lang="es-ES" sz="800" i="1" dirty="0"/>
              <a:t>.</a:t>
            </a:r>
            <a:endParaRPr lang="es-PE" sz="800" i="1" dirty="0"/>
          </a:p>
        </p:txBody>
      </p:sp>
      <p:sp>
        <p:nvSpPr>
          <p:cNvPr id="5" name="4 Rectángulo"/>
          <p:cNvSpPr/>
          <p:nvPr/>
        </p:nvSpPr>
        <p:spPr>
          <a:xfrm>
            <a:off x="3357563" y="5589588"/>
            <a:ext cx="782637" cy="50323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PE" sz="1400" b="1" dirty="0">
                <a:solidFill>
                  <a:schemeClr val="tx1"/>
                </a:solidFill>
              </a:rPr>
              <a:t>10</a:t>
            </a:r>
            <a:endParaRPr lang="es-PE" b="1" dirty="0">
              <a:solidFill>
                <a:schemeClr val="tx1"/>
              </a:solidFill>
            </a:endParaRPr>
          </a:p>
        </p:txBody>
      </p:sp>
      <p:sp>
        <p:nvSpPr>
          <p:cNvPr id="32780" name="9 Marcador de texto"/>
          <p:cNvSpPr txBox="1">
            <a:spLocks/>
          </p:cNvSpPr>
          <p:nvPr/>
        </p:nvSpPr>
        <p:spPr bwMode="auto">
          <a:xfrm>
            <a:off x="250825" y="333375"/>
            <a:ext cx="6735763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PE" sz="2100" b="1">
                <a:solidFill>
                  <a:srgbClr val="953735"/>
                </a:solidFill>
                <a:latin typeface="Century Schoolbook" pitchFamily="18" charset="0"/>
              </a:rPr>
              <a:t>Principales indicadores operativos (2)</a:t>
            </a:r>
            <a:endParaRPr lang="es-ES" sz="2100" b="1">
              <a:solidFill>
                <a:srgbClr val="953735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1 Título"/>
          <p:cNvSpPr txBox="1">
            <a:spLocks/>
          </p:cNvSpPr>
          <p:nvPr/>
        </p:nvSpPr>
        <p:spPr bwMode="auto">
          <a:xfrm>
            <a:off x="3419649" y="1345332"/>
            <a:ext cx="2376487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PE" sz="2000" b="1" dirty="0">
                <a:latin typeface="Calibri" pitchFamily="34" charset="0"/>
              </a:rPr>
              <a:t>Pobreza total</a:t>
            </a:r>
          </a:p>
          <a:p>
            <a:pPr algn="ctr"/>
            <a:r>
              <a:rPr lang="es-PE" dirty="0">
                <a:latin typeface="Calibri" pitchFamily="34" charset="0"/>
              </a:rPr>
              <a:t>(% población)</a:t>
            </a:r>
          </a:p>
        </p:txBody>
      </p:sp>
      <p:graphicFrame>
        <p:nvGraphicFramePr>
          <p:cNvPr id="14" name="1 Gráfico"/>
          <p:cNvGraphicFramePr>
            <a:graphicFrameLocks/>
          </p:cNvGraphicFramePr>
          <p:nvPr/>
        </p:nvGraphicFramePr>
        <p:xfrm>
          <a:off x="1619672" y="1916832"/>
          <a:ext cx="5832648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3802" name="9 Marcador de texto"/>
          <p:cNvSpPr txBox="1">
            <a:spLocks/>
          </p:cNvSpPr>
          <p:nvPr/>
        </p:nvSpPr>
        <p:spPr bwMode="auto">
          <a:xfrm>
            <a:off x="250825" y="333375"/>
            <a:ext cx="6735763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PE" sz="2100" b="1">
                <a:solidFill>
                  <a:srgbClr val="953735"/>
                </a:solidFill>
                <a:latin typeface="Century Schoolbook" pitchFamily="18" charset="0"/>
              </a:rPr>
              <a:t>Principales indicadores sociales</a:t>
            </a:r>
            <a:endParaRPr lang="es-ES" sz="2100" b="1">
              <a:solidFill>
                <a:srgbClr val="953735"/>
              </a:solidFill>
              <a:latin typeface="Century Schoolbook" pitchFamily="18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107504" y="6381328"/>
            <a:ext cx="28083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800" dirty="0" smtClean="0"/>
              <a:t>Nota: Metas estimadas por el CCD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1 Gráfico"/>
          <p:cNvGraphicFramePr/>
          <p:nvPr/>
        </p:nvGraphicFramePr>
        <p:xfrm>
          <a:off x="1619672" y="1988840"/>
          <a:ext cx="5832648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1 Título"/>
          <p:cNvSpPr txBox="1">
            <a:spLocks/>
          </p:cNvSpPr>
          <p:nvPr/>
        </p:nvSpPr>
        <p:spPr bwMode="auto">
          <a:xfrm>
            <a:off x="3275633" y="1345332"/>
            <a:ext cx="2376487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PE" sz="2000" b="1" dirty="0">
                <a:latin typeface="Calibri" pitchFamily="34" charset="0"/>
              </a:rPr>
              <a:t>Pobreza extrema </a:t>
            </a:r>
          </a:p>
          <a:p>
            <a:pPr algn="ctr"/>
            <a:r>
              <a:rPr lang="es-PE" dirty="0">
                <a:latin typeface="Calibri" pitchFamily="34" charset="0"/>
              </a:rPr>
              <a:t>(% población)</a:t>
            </a:r>
          </a:p>
        </p:txBody>
      </p:sp>
      <p:sp>
        <p:nvSpPr>
          <p:cNvPr id="6" name="9 Marcador de texto"/>
          <p:cNvSpPr txBox="1">
            <a:spLocks/>
          </p:cNvSpPr>
          <p:nvPr/>
        </p:nvSpPr>
        <p:spPr bwMode="auto">
          <a:xfrm>
            <a:off x="250825" y="333375"/>
            <a:ext cx="6735763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PE" sz="2100" b="1">
                <a:solidFill>
                  <a:srgbClr val="953735"/>
                </a:solidFill>
                <a:latin typeface="Century Schoolbook" pitchFamily="18" charset="0"/>
              </a:rPr>
              <a:t>Principales indicadores sociales</a:t>
            </a:r>
            <a:endParaRPr lang="es-ES" sz="2100" b="1">
              <a:solidFill>
                <a:srgbClr val="953735"/>
              </a:solidFill>
              <a:latin typeface="Century Schoolbook" pitchFamily="18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07504" y="6381328"/>
            <a:ext cx="28083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800" dirty="0" smtClean="0"/>
              <a:t>Nota: Metas estimadas por el CCD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1 Gráfico"/>
          <p:cNvGraphicFramePr>
            <a:graphicFrameLocks/>
          </p:cNvGraphicFramePr>
          <p:nvPr/>
        </p:nvGraphicFramePr>
        <p:xfrm>
          <a:off x="1547664" y="1988840"/>
          <a:ext cx="6048672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1 Título"/>
          <p:cNvSpPr txBox="1">
            <a:spLocks/>
          </p:cNvSpPr>
          <p:nvPr/>
        </p:nvSpPr>
        <p:spPr bwMode="auto">
          <a:xfrm>
            <a:off x="2987824" y="1340768"/>
            <a:ext cx="3168352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PE" sz="2000" b="1" dirty="0" smtClean="0">
                <a:latin typeface="Calibri" pitchFamily="34" charset="0"/>
              </a:rPr>
              <a:t>Desnutrición crónica infantil</a:t>
            </a:r>
          </a:p>
          <a:p>
            <a:pPr algn="ctr"/>
            <a:r>
              <a:rPr lang="es-PE" dirty="0" smtClean="0">
                <a:latin typeface="Calibri" pitchFamily="34" charset="0"/>
              </a:rPr>
              <a:t>( </a:t>
            </a:r>
            <a:r>
              <a:rPr lang="es-PE" dirty="0">
                <a:latin typeface="Calibri" pitchFamily="34" charset="0"/>
              </a:rPr>
              <a:t>%)</a:t>
            </a:r>
          </a:p>
        </p:txBody>
      </p:sp>
      <p:sp>
        <p:nvSpPr>
          <p:cNvPr id="6" name="9 Marcador de texto"/>
          <p:cNvSpPr txBox="1">
            <a:spLocks/>
          </p:cNvSpPr>
          <p:nvPr/>
        </p:nvSpPr>
        <p:spPr bwMode="auto">
          <a:xfrm>
            <a:off x="250825" y="333375"/>
            <a:ext cx="6735763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PE" sz="2100" b="1">
                <a:solidFill>
                  <a:srgbClr val="953735"/>
                </a:solidFill>
                <a:latin typeface="Century Schoolbook" pitchFamily="18" charset="0"/>
              </a:rPr>
              <a:t>Principales indicadores sociales</a:t>
            </a:r>
            <a:endParaRPr lang="es-ES" sz="2100" b="1">
              <a:solidFill>
                <a:srgbClr val="953735"/>
              </a:solidFill>
              <a:latin typeface="Century Schoolbook" pitchFamily="18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07504" y="6381328"/>
            <a:ext cx="28083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800" dirty="0" smtClean="0"/>
              <a:t>Nota: Metas estimadas por el CCD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204864"/>
            <a:ext cx="8568952" cy="1584499"/>
          </a:xfrm>
        </p:spPr>
        <p:txBody>
          <a:bodyPr/>
          <a:lstStyle/>
          <a:p>
            <a:pPr eaLnBrk="1" hangingPunct="1">
              <a:defRPr/>
            </a:pPr>
            <a:r>
              <a:rPr lang="es-PE" sz="4800" dirty="0" smtClean="0">
                <a:solidFill>
                  <a:schemeClr val="tx1"/>
                </a:solidFill>
              </a:rPr>
              <a:t>Crecimiento Económico </a:t>
            </a:r>
            <a:r>
              <a:rPr lang="es-PE" sz="4800" dirty="0" smtClean="0">
                <a:solidFill>
                  <a:schemeClr val="tx1"/>
                </a:solidFill>
              </a:rPr>
              <a:t>con </a:t>
            </a:r>
            <a:r>
              <a:rPr lang="es-PE" sz="4800" dirty="0" smtClean="0">
                <a:solidFill>
                  <a:schemeClr val="tx1"/>
                </a:solidFill>
              </a:rPr>
              <a:t>Inclusión: Modelo Perú</a:t>
            </a:r>
            <a:endParaRPr lang="es-PE" sz="4800" dirty="0">
              <a:solidFill>
                <a:schemeClr val="tx1"/>
              </a:solidFill>
            </a:endParaRPr>
          </a:p>
        </p:txBody>
      </p:sp>
      <p:sp>
        <p:nvSpPr>
          <p:cNvPr id="35843" name="2 Subtítulo"/>
          <p:cNvSpPr>
            <a:spLocks noGrp="1"/>
          </p:cNvSpPr>
          <p:nvPr>
            <p:ph type="subTitle" idx="1"/>
          </p:nvPr>
        </p:nvSpPr>
        <p:spPr bwMode="auto">
          <a:xfrm>
            <a:off x="1371600" y="4365625"/>
            <a:ext cx="6400800" cy="19431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s-PE" dirty="0" smtClean="0">
                <a:solidFill>
                  <a:schemeClr val="tx1"/>
                </a:solidFill>
              </a:rPr>
              <a:t>Luis Carranza Ugarte</a:t>
            </a:r>
          </a:p>
          <a:p>
            <a:pPr eaLnBrk="1" hangingPunct="1"/>
            <a:endParaRPr lang="es-PE" sz="2800" dirty="0" smtClean="0">
              <a:solidFill>
                <a:schemeClr val="tx1"/>
              </a:solidFill>
            </a:endParaRPr>
          </a:p>
          <a:p>
            <a:pPr eaLnBrk="1" hangingPunct="1"/>
            <a:endParaRPr lang="es-PE" sz="2400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es-PE" sz="2800" dirty="0" smtClean="0">
                <a:solidFill>
                  <a:schemeClr val="tx1"/>
                </a:solidFill>
              </a:rPr>
              <a:t>Agosto,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5 Grupo"/>
          <p:cNvGrpSpPr/>
          <p:nvPr/>
        </p:nvGrpSpPr>
        <p:grpSpPr>
          <a:xfrm>
            <a:off x="144016" y="2132856"/>
            <a:ext cx="4248472" cy="3341985"/>
            <a:chOff x="86256" y="1488262"/>
            <a:chExt cx="6980537" cy="4244994"/>
          </a:xfrm>
        </p:grpSpPr>
        <p:graphicFrame>
          <p:nvGraphicFramePr>
            <p:cNvPr id="4" name="1 Gráfico"/>
            <p:cNvGraphicFramePr/>
            <p:nvPr/>
          </p:nvGraphicFramePr>
          <p:xfrm>
            <a:off x="539553" y="1988840"/>
            <a:ext cx="6527240" cy="374441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5" name="4 CuadroTexto"/>
            <p:cNvSpPr txBox="1"/>
            <p:nvPr/>
          </p:nvSpPr>
          <p:spPr>
            <a:xfrm>
              <a:off x="86256" y="1488262"/>
              <a:ext cx="2247970" cy="5473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1100" b="1" dirty="0" smtClean="0">
                  <a:latin typeface="+mn-lt"/>
                </a:rPr>
                <a:t>Crecimiento del ingreso per cápita</a:t>
              </a:r>
              <a:endParaRPr lang="es-ES" sz="1100" b="1" dirty="0">
                <a:latin typeface="+mn-lt"/>
              </a:endParaRPr>
            </a:p>
          </p:txBody>
        </p:sp>
      </p:grpSp>
      <p:grpSp>
        <p:nvGrpSpPr>
          <p:cNvPr id="20" name="19 Grupo"/>
          <p:cNvGrpSpPr/>
          <p:nvPr/>
        </p:nvGrpSpPr>
        <p:grpSpPr>
          <a:xfrm>
            <a:off x="4464496" y="2306122"/>
            <a:ext cx="4427984" cy="3355126"/>
            <a:chOff x="4464496" y="2096994"/>
            <a:chExt cx="4427984" cy="3067094"/>
          </a:xfrm>
        </p:grpSpPr>
        <p:sp>
          <p:nvSpPr>
            <p:cNvPr id="15" name="14 CuadroTexto"/>
            <p:cNvSpPr txBox="1"/>
            <p:nvPr/>
          </p:nvSpPr>
          <p:spPr>
            <a:xfrm>
              <a:off x="4464496" y="2132856"/>
              <a:ext cx="143698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1000" b="1" dirty="0" smtClean="0">
                  <a:latin typeface="+mn-lt"/>
                </a:rPr>
                <a:t>Productividad</a:t>
              </a:r>
              <a:endParaRPr lang="es-ES" sz="1000" b="1" dirty="0">
                <a:latin typeface="+mn-lt"/>
              </a:endParaRPr>
            </a:p>
          </p:txBody>
        </p:sp>
        <p:sp>
          <p:nvSpPr>
            <p:cNvPr id="16" name="15 CuadroTexto"/>
            <p:cNvSpPr txBox="1"/>
            <p:nvPr/>
          </p:nvSpPr>
          <p:spPr>
            <a:xfrm>
              <a:off x="7919660" y="2096994"/>
              <a:ext cx="937324" cy="3238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1000" b="1" dirty="0" smtClean="0">
                  <a:latin typeface="+mn-lt"/>
                </a:rPr>
                <a:t>Salario área rural</a:t>
              </a:r>
              <a:endParaRPr lang="es-ES" sz="1000" b="1" dirty="0">
                <a:latin typeface="+mn-lt"/>
              </a:endParaRPr>
            </a:p>
          </p:txBody>
        </p:sp>
        <p:graphicFrame>
          <p:nvGraphicFramePr>
            <p:cNvPr id="18" name="2 Gráfico"/>
            <p:cNvGraphicFramePr/>
            <p:nvPr/>
          </p:nvGraphicFramePr>
          <p:xfrm>
            <a:off x="4680520" y="2420888"/>
            <a:ext cx="421196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  <p:sp>
        <p:nvSpPr>
          <p:cNvPr id="19" name="18 CuadroTexto"/>
          <p:cNvSpPr txBox="1"/>
          <p:nvPr/>
        </p:nvSpPr>
        <p:spPr>
          <a:xfrm>
            <a:off x="4752528" y="1484784"/>
            <a:ext cx="42119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400" b="1" dirty="0" smtClean="0">
                <a:latin typeface="+mn-lt"/>
              </a:rPr>
              <a:t>Productividad agrícola y salario en el sector rural</a:t>
            </a:r>
          </a:p>
          <a:p>
            <a:pPr algn="ctr"/>
            <a:r>
              <a:rPr lang="es-PE" sz="1400" b="1" dirty="0" smtClean="0">
                <a:latin typeface="+mn-lt"/>
              </a:rPr>
              <a:t>2004 - 2009</a:t>
            </a:r>
          </a:p>
          <a:p>
            <a:pPr algn="ctr"/>
            <a:r>
              <a:rPr lang="es-PE" sz="1400" dirty="0" smtClean="0">
                <a:latin typeface="+mn-lt"/>
              </a:rPr>
              <a:t>(nuevos soles) </a:t>
            </a:r>
            <a:endParaRPr lang="es-ES" sz="1400" dirty="0">
              <a:latin typeface="+mn-lt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360040" y="1556792"/>
            <a:ext cx="42119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600" b="1" dirty="0" smtClean="0">
                <a:latin typeface="+mn-lt"/>
              </a:rPr>
              <a:t>Impactos del crecimiento en la pobreza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6192688" y="6165884"/>
            <a:ext cx="2771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PE" sz="800" i="1" dirty="0" smtClean="0">
                <a:latin typeface="+mn-lt"/>
              </a:rPr>
              <a:t>Fuente: INEI</a:t>
            </a:r>
            <a:endParaRPr lang="es-ES" sz="800" i="1" dirty="0">
              <a:latin typeface="+mn-lt"/>
            </a:endParaRPr>
          </a:p>
        </p:txBody>
      </p:sp>
      <p:sp>
        <p:nvSpPr>
          <p:cNvPr id="23" name="1 Título"/>
          <p:cNvSpPr>
            <a:spLocks noGrp="1"/>
          </p:cNvSpPr>
          <p:nvPr>
            <p:ph type="title"/>
          </p:nvPr>
        </p:nvSpPr>
        <p:spPr>
          <a:xfrm>
            <a:off x="250825" y="333375"/>
            <a:ext cx="6697663" cy="574675"/>
          </a:xfrm>
        </p:spPr>
        <p:txBody>
          <a:bodyPr/>
          <a:lstStyle/>
          <a:p>
            <a:pPr algn="l" eaLnBrk="1" hangingPunct="1">
              <a:defRPr/>
            </a:pPr>
            <a:r>
              <a:rPr lang="es-PE" sz="2200" dirty="0" smtClean="0"/>
              <a:t>Importancia del crecimiento en la pobreza</a:t>
            </a:r>
            <a:endParaRPr lang="es-PE" sz="2200" dirty="0"/>
          </a:p>
        </p:txBody>
      </p:sp>
      <p:sp>
        <p:nvSpPr>
          <p:cNvPr id="13" name="12 CuadroTexto"/>
          <p:cNvSpPr txBox="1"/>
          <p:nvPr/>
        </p:nvSpPr>
        <p:spPr>
          <a:xfrm>
            <a:off x="251520" y="6165884"/>
            <a:ext cx="2771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800" i="1" dirty="0" smtClean="0">
                <a:latin typeface="+mn-lt"/>
              </a:rPr>
              <a:t>Fuente: </a:t>
            </a:r>
            <a:r>
              <a:rPr lang="es-PE" sz="800" i="1" dirty="0" err="1" smtClean="0">
                <a:latin typeface="+mn-lt"/>
              </a:rPr>
              <a:t>Dollar</a:t>
            </a:r>
            <a:r>
              <a:rPr lang="es-PE" sz="800" i="1" dirty="0" smtClean="0">
                <a:latin typeface="+mn-lt"/>
              </a:rPr>
              <a:t> y </a:t>
            </a:r>
            <a:r>
              <a:rPr lang="es-PE" sz="800" i="1" dirty="0" err="1" smtClean="0">
                <a:latin typeface="+mn-lt"/>
              </a:rPr>
              <a:t>Kraay</a:t>
            </a:r>
            <a:r>
              <a:rPr lang="es-PE" sz="800" i="1" dirty="0" smtClean="0">
                <a:latin typeface="+mn-lt"/>
              </a:rPr>
              <a:t>, 2000</a:t>
            </a:r>
            <a:endParaRPr lang="es-ES" sz="800" i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250825" y="333375"/>
            <a:ext cx="6697663" cy="574675"/>
          </a:xfrm>
        </p:spPr>
        <p:txBody>
          <a:bodyPr/>
          <a:lstStyle/>
          <a:p>
            <a:pPr algn="l" eaLnBrk="1" hangingPunct="1">
              <a:defRPr/>
            </a:pPr>
            <a:r>
              <a:rPr lang="es-PE" sz="2200" dirty="0" smtClean="0"/>
              <a:t>Trampa de pobreza</a:t>
            </a:r>
            <a:endParaRPr lang="es-PE" sz="22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4572000" y="2378576"/>
          <a:ext cx="4292600" cy="1554480"/>
        </p:xfrm>
        <a:graphic>
          <a:graphicData uri="http://schemas.openxmlformats.org/drawingml/2006/table">
            <a:tbl>
              <a:tblPr/>
              <a:tblGrid>
                <a:gridCol w="1368152"/>
                <a:gridCol w="638448"/>
                <a:gridCol w="762000"/>
                <a:gridCol w="762000"/>
                <a:gridCol w="762000"/>
              </a:tblGrid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Ing. per cápita/Línea de pobreza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6F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Coeficiente de </a:t>
                      </a:r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Gini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6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40005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6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6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6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6F9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-6.05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-1.95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-1.22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-2.18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-1.33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-1.01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-0.66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-0.54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-1.16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-0.78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2 Marcador de contenido"/>
          <p:cNvSpPr>
            <a:spLocks noGrp="1"/>
          </p:cNvSpPr>
          <p:nvPr>
            <p:ph idx="1"/>
          </p:nvPr>
        </p:nvSpPr>
        <p:spPr>
          <a:xfrm>
            <a:off x="251520" y="1700717"/>
            <a:ext cx="3816424" cy="2941787"/>
          </a:xfrm>
        </p:spPr>
        <p:txBody>
          <a:bodyPr/>
          <a:lstStyle/>
          <a:p>
            <a:pPr marL="0" indent="0" algn="just">
              <a:buNone/>
            </a:pPr>
            <a:r>
              <a:rPr lang="es-PE" sz="1400" dirty="0" smtClean="0"/>
              <a:t>En países de bajos ingresos, el crecimiento es desigual porque aumenta la participación en el ingreso de sectores de alta productividad donde el ingreso esta mal distribuido, y disminuye la participación de un sector tradicional de baja productividad pero con una distribución igualitaria del ingreso.  </a:t>
            </a:r>
            <a:endParaRPr lang="es-ES" sz="1400" dirty="0"/>
          </a:p>
        </p:txBody>
      </p:sp>
      <p:grpSp>
        <p:nvGrpSpPr>
          <p:cNvPr id="7" name="6 Grupo"/>
          <p:cNvGrpSpPr/>
          <p:nvPr/>
        </p:nvGrpSpPr>
        <p:grpSpPr>
          <a:xfrm>
            <a:off x="35496" y="3418368"/>
            <a:ext cx="4464496" cy="3857744"/>
            <a:chOff x="179512" y="3346360"/>
            <a:chExt cx="4464496" cy="3857744"/>
          </a:xfrm>
        </p:grpSpPr>
        <p:sp>
          <p:nvSpPr>
            <p:cNvPr id="8" name="7 Arco"/>
            <p:cNvSpPr/>
            <p:nvPr/>
          </p:nvSpPr>
          <p:spPr>
            <a:xfrm rot="18789339">
              <a:off x="872182" y="4035752"/>
              <a:ext cx="3096344" cy="3240360"/>
            </a:xfrm>
            <a:prstGeom prst="arc">
              <a:avLst>
                <a:gd name="adj1" fmla="val 14151274"/>
                <a:gd name="adj2" fmla="val 2347582"/>
              </a:avLst>
            </a:prstGeom>
            <a:ln w="28575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9" name="8 Conector recto de flecha"/>
            <p:cNvCxnSpPr/>
            <p:nvPr/>
          </p:nvCxnSpPr>
          <p:spPr>
            <a:xfrm rot="5400000" flipH="1" flipV="1">
              <a:off x="-468560" y="4714512"/>
              <a:ext cx="2304256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9 Conector recto de flecha"/>
            <p:cNvCxnSpPr/>
            <p:nvPr/>
          </p:nvCxnSpPr>
          <p:spPr>
            <a:xfrm>
              <a:off x="683568" y="5866640"/>
              <a:ext cx="3528392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10 CuadroTexto"/>
            <p:cNvSpPr txBox="1"/>
            <p:nvPr/>
          </p:nvSpPr>
          <p:spPr>
            <a:xfrm>
              <a:off x="179512" y="3346360"/>
              <a:ext cx="10081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sz="1200" b="1" dirty="0" smtClean="0">
                  <a:latin typeface="+mj-lt"/>
                </a:rPr>
                <a:t>Desigualdad</a:t>
              </a:r>
              <a:endParaRPr lang="es-ES" sz="1200" b="1" dirty="0">
                <a:latin typeface="+mj-lt"/>
              </a:endParaRPr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3635896" y="6010656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1200" b="1" dirty="0" smtClean="0">
                  <a:latin typeface="+mj-lt"/>
                </a:rPr>
                <a:t>Ingreso per cápita</a:t>
              </a:r>
              <a:endParaRPr lang="es-ES" sz="1200" b="1" dirty="0">
                <a:latin typeface="+mj-lt"/>
              </a:endParaRPr>
            </a:p>
          </p:txBody>
        </p:sp>
      </p:grpSp>
      <p:sp>
        <p:nvSpPr>
          <p:cNvPr id="13" name="12 CuadroTexto"/>
          <p:cNvSpPr txBox="1"/>
          <p:nvPr/>
        </p:nvSpPr>
        <p:spPr>
          <a:xfrm>
            <a:off x="899592" y="119675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b="1" dirty="0" smtClean="0">
                <a:latin typeface="+mj-lt"/>
              </a:rPr>
              <a:t>Hipótesis de </a:t>
            </a:r>
            <a:r>
              <a:rPr lang="es-PE" b="1" dirty="0" err="1" smtClean="0">
                <a:latin typeface="+mj-lt"/>
              </a:rPr>
              <a:t>Kuznets</a:t>
            </a:r>
            <a:endParaRPr lang="es-ES" b="1" dirty="0">
              <a:latin typeface="+mj-lt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4616128" y="1628800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b="1" dirty="0" smtClean="0">
                <a:latin typeface="+mn-lt"/>
              </a:rPr>
              <a:t>Elasticidad pobreza - crecimiento</a:t>
            </a:r>
            <a:endParaRPr lang="es-ES" b="1" dirty="0">
              <a:latin typeface="+mn-lt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4527872" y="4293096"/>
            <a:ext cx="43646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1200" dirty="0" smtClean="0"/>
              <a:t>El crecimiento de 1 % llevara a casi una reducción del 4% de la pobreza en el caso de que el ratio ingreso per cápita / línea de pobreza sea 3 y el grado de desigualdad en la economía es de 0.3.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Rectángulo"/>
          <p:cNvSpPr/>
          <p:nvPr/>
        </p:nvSpPr>
        <p:spPr>
          <a:xfrm>
            <a:off x="3203848" y="1052736"/>
            <a:ext cx="2736304" cy="54726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332656"/>
            <a:ext cx="6696744" cy="576064"/>
          </a:xfrm>
        </p:spPr>
        <p:txBody>
          <a:bodyPr/>
          <a:lstStyle/>
          <a:p>
            <a:pPr algn="l"/>
            <a:r>
              <a:rPr lang="es-PE" sz="2200" dirty="0" err="1" smtClean="0"/>
              <a:t>Trade</a:t>
            </a:r>
            <a:r>
              <a:rPr lang="es-PE" sz="2200" dirty="0" smtClean="0"/>
              <a:t> off entre crecimiento y equidad</a:t>
            </a:r>
            <a:endParaRPr lang="es-ES" sz="2200" dirty="0"/>
          </a:p>
        </p:txBody>
      </p:sp>
      <p:sp>
        <p:nvSpPr>
          <p:cNvPr id="4" name="3 Rectángulo"/>
          <p:cNvSpPr/>
          <p:nvPr/>
        </p:nvSpPr>
        <p:spPr>
          <a:xfrm>
            <a:off x="107504" y="1556792"/>
            <a:ext cx="2952328" cy="496855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 indent="-360000">
              <a:spcBef>
                <a:spcPts val="600"/>
              </a:spcBef>
              <a:spcAft>
                <a:spcPts val="60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ü"/>
            </a:pPr>
            <a:r>
              <a:rPr lang="es-P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Política fiscal</a:t>
            </a:r>
          </a:p>
          <a:p>
            <a:pPr marL="180000" indent="-360000">
              <a:spcBef>
                <a:spcPts val="600"/>
              </a:spcBef>
              <a:spcAft>
                <a:spcPts val="60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ü"/>
            </a:pPr>
            <a:r>
              <a:rPr lang="es-P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Política Monetaria y cambiaria</a:t>
            </a:r>
          </a:p>
          <a:p>
            <a:pPr marL="180000" indent="-360000">
              <a:spcBef>
                <a:spcPts val="600"/>
              </a:spcBef>
              <a:spcAft>
                <a:spcPts val="60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ü"/>
            </a:pPr>
            <a:r>
              <a:rPr lang="es-P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Simplificación de procedimientos y reforma del servicio civil </a:t>
            </a:r>
          </a:p>
          <a:p>
            <a:pPr marL="180000" indent="-360000">
              <a:spcBef>
                <a:spcPts val="600"/>
              </a:spcBef>
              <a:spcAft>
                <a:spcPts val="60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ü"/>
            </a:pPr>
            <a:r>
              <a:rPr lang="es-P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Inversión</a:t>
            </a:r>
          </a:p>
          <a:p>
            <a:pPr marL="180000" indent="-360000">
              <a:spcBef>
                <a:spcPts val="600"/>
              </a:spcBef>
              <a:spcAft>
                <a:spcPts val="60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ü"/>
            </a:pPr>
            <a:r>
              <a:rPr lang="es-P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Desarrollo y regulación del sector financiero</a:t>
            </a:r>
          </a:p>
          <a:p>
            <a:pPr marL="180000" indent="-360000">
              <a:spcBef>
                <a:spcPts val="600"/>
              </a:spcBef>
              <a:spcAft>
                <a:spcPts val="60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ü"/>
            </a:pPr>
            <a:r>
              <a:rPr lang="es-P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Apertura comercial</a:t>
            </a:r>
          </a:p>
          <a:p>
            <a:pPr marL="180000" indent="-360000">
              <a:spcBef>
                <a:spcPts val="600"/>
              </a:spcBef>
              <a:spcAft>
                <a:spcPts val="60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ü"/>
            </a:pPr>
            <a:r>
              <a:rPr lang="es-P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Infraestructura</a:t>
            </a:r>
          </a:p>
          <a:p>
            <a:pPr marL="180000" indent="-360000">
              <a:spcBef>
                <a:spcPts val="600"/>
              </a:spcBef>
              <a:spcAft>
                <a:spcPts val="60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ü"/>
            </a:pPr>
            <a:r>
              <a:rPr lang="es-P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Desarrollo de capital humano</a:t>
            </a:r>
          </a:p>
          <a:p>
            <a:pPr marL="144000" indent="360000">
              <a:buClr>
                <a:schemeClr val="accent2">
                  <a:lumMod val="50000"/>
                </a:schemeClr>
              </a:buClr>
              <a:buFont typeface="Wingdings" pitchFamily="2" charset="2"/>
              <a:buChar char="ü"/>
            </a:pPr>
            <a:endParaRPr lang="es-E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6084168" y="1556792"/>
            <a:ext cx="2952328" cy="496855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 indent="-360000">
              <a:spcBef>
                <a:spcPts val="600"/>
              </a:spcBef>
              <a:spcAft>
                <a:spcPts val="60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ü"/>
            </a:pPr>
            <a:r>
              <a:rPr lang="es-P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Educación</a:t>
            </a:r>
          </a:p>
          <a:p>
            <a:pPr marL="180000" indent="-360000">
              <a:spcBef>
                <a:spcPts val="600"/>
              </a:spcBef>
              <a:spcAft>
                <a:spcPts val="60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ü"/>
            </a:pPr>
            <a:r>
              <a:rPr lang="es-P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Salud</a:t>
            </a:r>
          </a:p>
          <a:p>
            <a:pPr marL="180000" indent="-360000">
              <a:spcBef>
                <a:spcPts val="600"/>
              </a:spcBef>
              <a:spcAft>
                <a:spcPts val="60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ü"/>
            </a:pPr>
            <a:r>
              <a:rPr lang="es-P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Infraestructura</a:t>
            </a:r>
          </a:p>
          <a:p>
            <a:pPr marL="180000" indent="-360000">
              <a:spcBef>
                <a:spcPts val="600"/>
              </a:spcBef>
              <a:spcAft>
                <a:spcPts val="60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ü"/>
            </a:pPr>
            <a:r>
              <a:rPr lang="es-P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Democracia participativa</a:t>
            </a:r>
          </a:p>
          <a:p>
            <a:pPr marL="180000" indent="-360000">
              <a:spcBef>
                <a:spcPts val="600"/>
              </a:spcBef>
              <a:spcAft>
                <a:spcPts val="60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ü"/>
            </a:pPr>
            <a:r>
              <a:rPr lang="es-P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Innovación</a:t>
            </a:r>
          </a:p>
          <a:p>
            <a:pPr marL="180000" indent="-360000">
              <a:spcBef>
                <a:spcPts val="600"/>
              </a:spcBef>
              <a:spcAft>
                <a:spcPts val="60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ü"/>
            </a:pPr>
            <a:r>
              <a:rPr lang="es-P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Ahorro</a:t>
            </a:r>
          </a:p>
          <a:p>
            <a:pPr marL="180000" indent="-360000">
              <a:spcBef>
                <a:spcPts val="600"/>
              </a:spcBef>
              <a:spcAft>
                <a:spcPts val="600"/>
              </a:spcAft>
              <a:buClr>
                <a:schemeClr val="accent2">
                  <a:lumMod val="50000"/>
                </a:schemeClr>
              </a:buClr>
              <a:buFont typeface="Wingdings" pitchFamily="2" charset="2"/>
              <a:buChar char="ü"/>
            </a:pPr>
            <a:r>
              <a:rPr lang="es-P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Desincentivos a actividades ilegales</a:t>
            </a:r>
          </a:p>
          <a:p>
            <a:pPr marL="180000" indent="-360000">
              <a:buClr>
                <a:schemeClr val="accent2">
                  <a:lumMod val="50000"/>
                </a:schemeClr>
              </a:buClr>
              <a:buFont typeface="Wingdings" pitchFamily="2" charset="2"/>
              <a:buChar char="ü"/>
            </a:pPr>
            <a:endParaRPr lang="es-E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07504" y="1052736"/>
            <a:ext cx="2952328" cy="43204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 smtClean="0">
                <a:solidFill>
                  <a:schemeClr val="bg1"/>
                </a:solidFill>
              </a:rPr>
              <a:t>Crecimiento - Equidad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6084168" y="1052736"/>
            <a:ext cx="2952328" cy="43204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 smtClean="0">
                <a:solidFill>
                  <a:schemeClr val="bg1"/>
                </a:solidFill>
              </a:rPr>
              <a:t>Equidad- Crecimiento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3923928" y="1196752"/>
            <a:ext cx="1368152" cy="504056"/>
          </a:xfrm>
          <a:prstGeom prst="rect">
            <a:avLst/>
          </a:prstGeom>
          <a:solidFill>
            <a:srgbClr val="193D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 smtClean="0"/>
              <a:t>Subsidios a la demanda</a:t>
            </a:r>
            <a:endParaRPr lang="es-ES" sz="1600" b="1" dirty="0"/>
          </a:p>
        </p:txBody>
      </p:sp>
      <p:sp>
        <p:nvSpPr>
          <p:cNvPr id="11" name="10 Elipse"/>
          <p:cNvSpPr/>
          <p:nvPr/>
        </p:nvSpPr>
        <p:spPr>
          <a:xfrm>
            <a:off x="3275856" y="1988840"/>
            <a:ext cx="1224136" cy="72008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200" dirty="0" smtClean="0">
                <a:solidFill>
                  <a:schemeClr val="tx1"/>
                </a:solidFill>
              </a:rPr>
              <a:t>Reduce incentivos a trabajar</a:t>
            </a:r>
            <a:endParaRPr lang="es-ES" sz="1200" dirty="0">
              <a:solidFill>
                <a:schemeClr val="tx1"/>
              </a:solidFill>
            </a:endParaRPr>
          </a:p>
        </p:txBody>
      </p:sp>
      <p:sp>
        <p:nvSpPr>
          <p:cNvPr id="12" name="11 Elipse"/>
          <p:cNvSpPr/>
          <p:nvPr/>
        </p:nvSpPr>
        <p:spPr>
          <a:xfrm>
            <a:off x="4644008" y="1988840"/>
            <a:ext cx="1224136" cy="72008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200" dirty="0" smtClean="0">
                <a:solidFill>
                  <a:schemeClr val="tx1"/>
                </a:solidFill>
              </a:rPr>
              <a:t>Genera ingresos</a:t>
            </a:r>
            <a:endParaRPr lang="es-ES" sz="1200" dirty="0">
              <a:solidFill>
                <a:schemeClr val="tx1"/>
              </a:solidFill>
            </a:endParaRPr>
          </a:p>
        </p:txBody>
      </p:sp>
      <p:cxnSp>
        <p:nvCxnSpPr>
          <p:cNvPr id="14" name="13 Conector recto de flecha"/>
          <p:cNvCxnSpPr>
            <a:stCxn id="10" idx="2"/>
            <a:endCxn id="11" idx="0"/>
          </p:cNvCxnSpPr>
          <p:nvPr/>
        </p:nvCxnSpPr>
        <p:spPr>
          <a:xfrm rot="5400000">
            <a:off x="4103948" y="1484784"/>
            <a:ext cx="288032" cy="72008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 de flecha"/>
          <p:cNvCxnSpPr>
            <a:stCxn id="10" idx="2"/>
            <a:endCxn id="12" idx="0"/>
          </p:cNvCxnSpPr>
          <p:nvPr/>
        </p:nvCxnSpPr>
        <p:spPr>
          <a:xfrm rot="16200000" flipH="1">
            <a:off x="4788024" y="1520788"/>
            <a:ext cx="288032" cy="64807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Rectángulo"/>
          <p:cNvSpPr/>
          <p:nvPr/>
        </p:nvSpPr>
        <p:spPr>
          <a:xfrm>
            <a:off x="3923928" y="2996952"/>
            <a:ext cx="1368152" cy="504056"/>
          </a:xfrm>
          <a:prstGeom prst="rect">
            <a:avLst/>
          </a:prstGeom>
          <a:solidFill>
            <a:srgbClr val="193D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 smtClean="0"/>
              <a:t>Controles de precios</a:t>
            </a:r>
            <a:endParaRPr lang="es-ES" sz="1600" b="1" dirty="0"/>
          </a:p>
        </p:txBody>
      </p:sp>
      <p:sp>
        <p:nvSpPr>
          <p:cNvPr id="18" name="17 Elipse"/>
          <p:cNvSpPr/>
          <p:nvPr/>
        </p:nvSpPr>
        <p:spPr>
          <a:xfrm>
            <a:off x="3275856" y="3789040"/>
            <a:ext cx="1224136" cy="72008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200" dirty="0" smtClean="0">
                <a:solidFill>
                  <a:schemeClr val="tx1"/>
                </a:solidFill>
              </a:rPr>
              <a:t>Reduce inversión</a:t>
            </a:r>
            <a:endParaRPr lang="es-ES" sz="1200" dirty="0">
              <a:solidFill>
                <a:schemeClr val="tx1"/>
              </a:solidFill>
            </a:endParaRPr>
          </a:p>
        </p:txBody>
      </p:sp>
      <p:sp>
        <p:nvSpPr>
          <p:cNvPr id="19" name="18 Elipse"/>
          <p:cNvSpPr/>
          <p:nvPr/>
        </p:nvSpPr>
        <p:spPr>
          <a:xfrm>
            <a:off x="4644008" y="3789040"/>
            <a:ext cx="1224136" cy="72008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200" dirty="0" smtClean="0">
                <a:solidFill>
                  <a:schemeClr val="tx1"/>
                </a:solidFill>
              </a:rPr>
              <a:t>Aumenta ingreso disponible</a:t>
            </a:r>
            <a:endParaRPr lang="es-ES" sz="1200" dirty="0">
              <a:solidFill>
                <a:schemeClr val="tx1"/>
              </a:solidFill>
            </a:endParaRPr>
          </a:p>
        </p:txBody>
      </p:sp>
      <p:cxnSp>
        <p:nvCxnSpPr>
          <p:cNvPr id="20" name="19 Conector recto de flecha"/>
          <p:cNvCxnSpPr>
            <a:stCxn id="17" idx="2"/>
            <a:endCxn id="18" idx="0"/>
          </p:cNvCxnSpPr>
          <p:nvPr/>
        </p:nvCxnSpPr>
        <p:spPr>
          <a:xfrm rot="5400000">
            <a:off x="4103948" y="3284984"/>
            <a:ext cx="288032" cy="72008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>
            <a:stCxn id="17" idx="2"/>
            <a:endCxn id="19" idx="0"/>
          </p:cNvCxnSpPr>
          <p:nvPr/>
        </p:nvCxnSpPr>
        <p:spPr>
          <a:xfrm rot="16200000" flipH="1">
            <a:off x="4788024" y="3320988"/>
            <a:ext cx="288032" cy="64807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Rectángulo"/>
          <p:cNvSpPr/>
          <p:nvPr/>
        </p:nvSpPr>
        <p:spPr>
          <a:xfrm>
            <a:off x="3923928" y="4725144"/>
            <a:ext cx="1368152" cy="504056"/>
          </a:xfrm>
          <a:prstGeom prst="rect">
            <a:avLst/>
          </a:prstGeom>
          <a:solidFill>
            <a:srgbClr val="193D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 smtClean="0"/>
              <a:t>Pensión 65</a:t>
            </a:r>
            <a:endParaRPr lang="es-ES" sz="1600" b="1" dirty="0"/>
          </a:p>
        </p:txBody>
      </p:sp>
      <p:sp>
        <p:nvSpPr>
          <p:cNvPr id="29" name="28 Elipse"/>
          <p:cNvSpPr/>
          <p:nvPr/>
        </p:nvSpPr>
        <p:spPr>
          <a:xfrm>
            <a:off x="3275856" y="5517232"/>
            <a:ext cx="1224136" cy="72008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200" dirty="0">
              <a:solidFill>
                <a:schemeClr val="tx1"/>
              </a:solidFill>
            </a:endParaRPr>
          </a:p>
        </p:txBody>
      </p:sp>
      <p:sp>
        <p:nvSpPr>
          <p:cNvPr id="30" name="29 Elipse"/>
          <p:cNvSpPr/>
          <p:nvPr/>
        </p:nvSpPr>
        <p:spPr>
          <a:xfrm>
            <a:off x="4644008" y="5517232"/>
            <a:ext cx="1224136" cy="72008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200" dirty="0" smtClean="0">
                <a:solidFill>
                  <a:schemeClr val="tx1"/>
                </a:solidFill>
              </a:rPr>
              <a:t>Seguridad social</a:t>
            </a:r>
            <a:endParaRPr lang="es-ES" sz="1200" dirty="0">
              <a:solidFill>
                <a:schemeClr val="tx1"/>
              </a:solidFill>
            </a:endParaRPr>
          </a:p>
        </p:txBody>
      </p:sp>
      <p:cxnSp>
        <p:nvCxnSpPr>
          <p:cNvPr id="31" name="30 Conector recto de flecha"/>
          <p:cNvCxnSpPr>
            <a:stCxn id="28" idx="2"/>
            <a:endCxn id="29" idx="0"/>
          </p:cNvCxnSpPr>
          <p:nvPr/>
        </p:nvCxnSpPr>
        <p:spPr>
          <a:xfrm rot="5400000">
            <a:off x="4103948" y="5013176"/>
            <a:ext cx="288032" cy="72008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 de flecha"/>
          <p:cNvCxnSpPr>
            <a:stCxn id="28" idx="2"/>
            <a:endCxn id="30" idx="0"/>
          </p:cNvCxnSpPr>
          <p:nvPr/>
        </p:nvCxnSpPr>
        <p:spPr>
          <a:xfrm rot="16200000" flipH="1">
            <a:off x="4788024" y="5049180"/>
            <a:ext cx="288032" cy="64807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CuadroTexto"/>
          <p:cNvSpPr txBox="1"/>
          <p:nvPr/>
        </p:nvSpPr>
        <p:spPr>
          <a:xfrm>
            <a:off x="3275856" y="5637148"/>
            <a:ext cx="1224136" cy="6001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PE" sz="1100" dirty="0" smtClean="0">
                <a:latin typeface="+mn-lt"/>
              </a:rPr>
              <a:t>Desincentivo al ahorro previsional</a:t>
            </a:r>
            <a:endParaRPr lang="es-ES" sz="1100" dirty="0" smtClean="0">
              <a:latin typeface="+mn-lt"/>
            </a:endParaRPr>
          </a:p>
          <a:p>
            <a:pPr algn="ctr"/>
            <a:endParaRPr lang="es-ES" sz="11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827088" y="1304925"/>
            <a:ext cx="7489825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b="1"/>
              <a:t>Crecimiento económico acumulado 2002-2010</a:t>
            </a:r>
          </a:p>
          <a:p>
            <a:pPr algn="ctr"/>
            <a:r>
              <a:rPr lang="es-PE" sz="1600"/>
              <a:t>(Porcentaje)</a:t>
            </a:r>
            <a:endParaRPr lang="es-ES" sz="1600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250825" y="333375"/>
            <a:ext cx="6697663" cy="574675"/>
          </a:xfrm>
        </p:spPr>
        <p:txBody>
          <a:bodyPr/>
          <a:lstStyle/>
          <a:p>
            <a:pPr algn="l" eaLnBrk="1" hangingPunct="1">
              <a:defRPr/>
            </a:pPr>
            <a:r>
              <a:rPr lang="es-PE" sz="2200" dirty="0" smtClean="0"/>
              <a:t>Grandes esperanzas súbitas</a:t>
            </a:r>
            <a:endParaRPr lang="es-PE" sz="2200" dirty="0"/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179388" y="6335713"/>
            <a:ext cx="2663825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s-PE" sz="1100" dirty="0" smtClean="0">
                <a:latin typeface="+mn-lt"/>
              </a:rPr>
              <a:t>Fuente: FMI-WEO Abril 2011</a:t>
            </a:r>
            <a:endParaRPr lang="es-ES" sz="1100" dirty="0" smtClean="0">
              <a:latin typeface="+mn-lt"/>
            </a:endParaRPr>
          </a:p>
        </p:txBody>
      </p:sp>
      <p:graphicFrame>
        <p:nvGraphicFramePr>
          <p:cNvPr id="7" name="1 Gráfico"/>
          <p:cNvGraphicFramePr>
            <a:graphicFrameLocks/>
          </p:cNvGraphicFramePr>
          <p:nvPr/>
        </p:nvGraphicFramePr>
        <p:xfrm>
          <a:off x="287177" y="2060848"/>
          <a:ext cx="8569646" cy="3963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250825" y="333375"/>
            <a:ext cx="6697663" cy="574675"/>
          </a:xfrm>
        </p:spPr>
        <p:txBody>
          <a:bodyPr/>
          <a:lstStyle/>
          <a:p>
            <a:pPr algn="l" eaLnBrk="1" hangingPunct="1">
              <a:defRPr/>
            </a:pPr>
            <a:r>
              <a:rPr lang="es-PE" sz="2100" dirty="0" smtClean="0"/>
              <a:t>Aportación de la productividad al crecimiento</a:t>
            </a:r>
            <a:endParaRPr lang="es-PE" sz="2100" dirty="0"/>
          </a:p>
        </p:txBody>
      </p:sp>
      <p:sp>
        <p:nvSpPr>
          <p:cNvPr id="5" name="5 CuadroTexto"/>
          <p:cNvSpPr txBox="1">
            <a:spLocks noChangeArrowheads="1"/>
          </p:cNvSpPr>
          <p:nvPr/>
        </p:nvSpPr>
        <p:spPr bwMode="auto">
          <a:xfrm>
            <a:off x="395288" y="6335713"/>
            <a:ext cx="442912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s-PE" sz="1100" dirty="0">
                <a:latin typeface="+mn-lt"/>
              </a:rPr>
              <a:t>Fuente: BCRP</a:t>
            </a:r>
            <a:endParaRPr lang="es-ES" sz="1100" dirty="0">
              <a:latin typeface="+mn-lt"/>
            </a:endParaRPr>
          </a:p>
        </p:txBody>
      </p:sp>
      <p:sp>
        <p:nvSpPr>
          <p:cNvPr id="17413" name="4 CuadroTexto"/>
          <p:cNvSpPr txBox="1">
            <a:spLocks noChangeArrowheads="1"/>
          </p:cNvSpPr>
          <p:nvPr/>
        </p:nvSpPr>
        <p:spPr bwMode="auto">
          <a:xfrm>
            <a:off x="2000250" y="981075"/>
            <a:ext cx="5357813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 algn="ctr"/>
            <a:r>
              <a:rPr lang="es-ES" b="1"/>
              <a:t>Contabilidad del crecimiento del PBI</a:t>
            </a:r>
          </a:p>
          <a:p>
            <a:pPr marL="0" lvl="1" algn="ctr"/>
            <a:r>
              <a:rPr lang="es-ES" sz="1600"/>
              <a:t>(puntos porcentuales)</a:t>
            </a:r>
          </a:p>
        </p:txBody>
      </p:sp>
      <p:pic>
        <p:nvPicPr>
          <p:cNvPr id="931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074" y="1700808"/>
            <a:ext cx="7753350" cy="407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2 Gráfico"/>
          <p:cNvGraphicFramePr>
            <a:graphicFrameLocks/>
          </p:cNvGraphicFramePr>
          <p:nvPr/>
        </p:nvGraphicFramePr>
        <p:xfrm>
          <a:off x="1619672" y="2057400"/>
          <a:ext cx="5832648" cy="3747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435" name="4 CuadroTexto"/>
          <p:cNvSpPr txBox="1">
            <a:spLocks noChangeArrowheads="1"/>
          </p:cNvSpPr>
          <p:nvPr/>
        </p:nvSpPr>
        <p:spPr bwMode="auto">
          <a:xfrm>
            <a:off x="2268538" y="1249363"/>
            <a:ext cx="453548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PE" sz="1600" b="1"/>
              <a:t>Crecimiento acumulado del PBI per cápita</a:t>
            </a:r>
          </a:p>
          <a:p>
            <a:pPr algn="ctr"/>
            <a:r>
              <a:rPr lang="es-PE" sz="1600"/>
              <a:t>2001 – 2010 (%)</a:t>
            </a:r>
            <a:endParaRPr lang="es-ES" sz="160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79388" y="6335713"/>
            <a:ext cx="2663825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s-PE" sz="1100" dirty="0" smtClean="0">
                <a:latin typeface="+mn-lt"/>
              </a:rPr>
              <a:t>Fuente: FMI-WEO Abril 2011</a:t>
            </a:r>
            <a:endParaRPr lang="es-ES" sz="1100" dirty="0" smtClean="0">
              <a:latin typeface="+mn-lt"/>
            </a:endParaRPr>
          </a:p>
        </p:txBody>
      </p:sp>
      <p:sp>
        <p:nvSpPr>
          <p:cNvPr id="18437" name="1 Título"/>
          <p:cNvSpPr txBox="1">
            <a:spLocks/>
          </p:cNvSpPr>
          <p:nvPr/>
        </p:nvSpPr>
        <p:spPr bwMode="auto">
          <a:xfrm>
            <a:off x="250825" y="333375"/>
            <a:ext cx="6697663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PE" sz="2100" b="1">
                <a:solidFill>
                  <a:srgbClr val="953735"/>
                </a:solidFill>
                <a:latin typeface="Century Schoolbook" pitchFamily="18" charset="0"/>
              </a:rPr>
              <a:t>Principales indicadores de la economía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1 Título"/>
          <p:cNvSpPr txBox="1">
            <a:spLocks/>
          </p:cNvSpPr>
          <p:nvPr/>
        </p:nvSpPr>
        <p:spPr bwMode="auto">
          <a:xfrm>
            <a:off x="250825" y="333375"/>
            <a:ext cx="6697663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PE" sz="2100" b="1">
                <a:solidFill>
                  <a:srgbClr val="953735"/>
                </a:solidFill>
                <a:latin typeface="Century Schoolbook" pitchFamily="18" charset="0"/>
              </a:rPr>
              <a:t>Principales indicadores de la economía</a:t>
            </a:r>
          </a:p>
        </p:txBody>
      </p:sp>
      <p:sp>
        <p:nvSpPr>
          <p:cNvPr id="19461" name="4 CuadroTexto"/>
          <p:cNvSpPr txBox="1">
            <a:spLocks noChangeArrowheads="1"/>
          </p:cNvSpPr>
          <p:nvPr/>
        </p:nvSpPr>
        <p:spPr bwMode="auto">
          <a:xfrm>
            <a:off x="2663825" y="1106488"/>
            <a:ext cx="38163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PE" sz="1600" b="1"/>
              <a:t>Inflación promedio anual</a:t>
            </a:r>
          </a:p>
          <a:p>
            <a:pPr algn="ctr"/>
            <a:r>
              <a:rPr lang="es-PE" sz="1600"/>
              <a:t>(promedios)</a:t>
            </a:r>
          </a:p>
        </p:txBody>
      </p:sp>
      <p:sp>
        <p:nvSpPr>
          <p:cNvPr id="6" name="6 CuadroTexto"/>
          <p:cNvSpPr txBox="1">
            <a:spLocks noChangeArrowheads="1"/>
          </p:cNvSpPr>
          <p:nvPr/>
        </p:nvSpPr>
        <p:spPr bwMode="auto">
          <a:xfrm>
            <a:off x="250825" y="6165304"/>
            <a:ext cx="428625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PE" sz="800" i="1" dirty="0" smtClean="0"/>
              <a:t>*Fuente</a:t>
            </a:r>
            <a:r>
              <a:rPr lang="es-PE" sz="800" i="1" dirty="0"/>
              <a:t>: WEO Abril 2011 - FMI</a:t>
            </a:r>
            <a:endParaRPr lang="es-ES" sz="800" i="1" dirty="0"/>
          </a:p>
        </p:txBody>
      </p:sp>
      <p:graphicFrame>
        <p:nvGraphicFramePr>
          <p:cNvPr id="8" name="1 Gráfico"/>
          <p:cNvGraphicFramePr/>
          <p:nvPr/>
        </p:nvGraphicFramePr>
        <p:xfrm>
          <a:off x="683568" y="1844824"/>
          <a:ext cx="7632848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1945</TotalTime>
  <Words>961</Words>
  <Application>Microsoft Office PowerPoint</Application>
  <PresentationFormat>Presentación en pantalla (4:3)</PresentationFormat>
  <Paragraphs>285</Paragraphs>
  <Slides>24</Slides>
  <Notes>7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24</vt:i4>
      </vt:variant>
    </vt:vector>
  </HeadingPairs>
  <TitlesOfParts>
    <vt:vector size="28" baseType="lpstr">
      <vt:lpstr>Diseño personalizado</vt:lpstr>
      <vt:lpstr>Tema de Office</vt:lpstr>
      <vt:lpstr>Worksheet</vt:lpstr>
      <vt:lpstr>Gráfico</vt:lpstr>
      <vt:lpstr>Crecimiento Económico con Inclusión: Modelo Perú</vt:lpstr>
      <vt:lpstr>Circulo virtuoso</vt:lpstr>
      <vt:lpstr>Importancia del crecimiento en la pobreza</vt:lpstr>
      <vt:lpstr>Trampa de pobreza</vt:lpstr>
      <vt:lpstr>Trade off entre crecimiento y equidad</vt:lpstr>
      <vt:lpstr>Grandes esperanzas súbitas</vt:lpstr>
      <vt:lpstr>Aportación de la productividad al crecimiento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Crecimiento Económico con Inclusión: Modelo Perú</vt:lpstr>
    </vt:vector>
  </TitlesOfParts>
  <Company>INSTITUTO DE GOBIERNO USMP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Administrador</dc:creator>
  <cp:lastModifiedBy>COMEXPERU</cp:lastModifiedBy>
  <cp:revision>214</cp:revision>
  <dcterms:created xsi:type="dcterms:W3CDTF">2011-06-10T19:10:17Z</dcterms:created>
  <dcterms:modified xsi:type="dcterms:W3CDTF">2011-08-19T12:41:29Z</dcterms:modified>
</cp:coreProperties>
</file>